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17"/>
  </p:notesMasterIdLst>
  <p:handoutMasterIdLst>
    <p:handoutMasterId r:id="rId18"/>
  </p:handoutMasterIdLst>
  <p:sldIdLst>
    <p:sldId id="604" r:id="rId2"/>
    <p:sldId id="618" r:id="rId3"/>
    <p:sldId id="619" r:id="rId4"/>
    <p:sldId id="645" r:id="rId5"/>
    <p:sldId id="622" r:id="rId6"/>
    <p:sldId id="623" r:id="rId7"/>
    <p:sldId id="625" r:id="rId8"/>
    <p:sldId id="626" r:id="rId9"/>
    <p:sldId id="646" r:id="rId10"/>
    <p:sldId id="647" r:id="rId11"/>
    <p:sldId id="648" r:id="rId12"/>
    <p:sldId id="649" r:id="rId13"/>
    <p:sldId id="639" r:id="rId14"/>
    <p:sldId id="640" r:id="rId15"/>
    <p:sldId id="650" r:id="rId16"/>
  </p:sldIdLst>
  <p:sldSz cx="9144000" cy="5143500" type="screen16x9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60">
          <p15:clr>
            <a:srgbClr val="A4A3A4"/>
          </p15:clr>
        </p15:guide>
        <p15:guide id="2" orient="horz" pos="180">
          <p15:clr>
            <a:srgbClr val="A4A3A4"/>
          </p15:clr>
        </p15:guide>
        <p15:guide id="3" pos="288">
          <p15:clr>
            <a:srgbClr val="A4A3A4"/>
          </p15:clr>
        </p15:guide>
        <p15:guide id="4" pos="54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FF"/>
    <a:srgbClr val="99FF33"/>
    <a:srgbClr val="FF00FF"/>
    <a:srgbClr val="FFCC00"/>
    <a:srgbClr val="99FF66"/>
    <a:srgbClr val="FFFF66"/>
    <a:srgbClr val="CCFF33"/>
    <a:srgbClr val="6600FF"/>
    <a:srgbClr val="FB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19" autoAdjust="0"/>
    <p:restoredTop sz="96093" autoAdjust="0"/>
  </p:normalViewPr>
  <p:slideViewPr>
    <p:cSldViewPr>
      <p:cViewPr varScale="1">
        <p:scale>
          <a:sx n="104" d="100"/>
          <a:sy n="104" d="100"/>
        </p:scale>
        <p:origin x="893" y="72"/>
      </p:cViewPr>
      <p:guideLst>
        <p:guide orient="horz" pos="3060"/>
        <p:guide orient="horz" pos="180"/>
        <p:guide pos="288"/>
        <p:guide pos="5424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196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03AF3B-BCA6-4F65-BC1D-7C2F909B67E4}" type="datetimeFigureOut">
              <a:rPr lang="en-US" smtClean="0"/>
              <a:pPr/>
              <a:t>5/9/2022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AE24E-0CEF-452D-B334-28C495268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04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5/9/2022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881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FC7DD-B542-4D82-A554-09FDEDC3F177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7067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FC7DD-B542-4D82-A554-09FDEDC3F177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7067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743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267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3180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843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6.wdp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57200" y="-400050"/>
            <a:ext cx="10134600" cy="5791200"/>
          </a:xfrm>
          <a:prstGeom prst="rect">
            <a:avLst/>
          </a:prstGeom>
          <a:gradFill flip="none" rotWithShape="1">
            <a:gsLst>
              <a:gs pos="95840">
                <a:schemeClr val="accent4">
                  <a:lumMod val="50000"/>
                </a:schemeClr>
              </a:gs>
              <a:gs pos="48000">
                <a:schemeClr val="accent4">
                  <a:lumMod val="75000"/>
                </a:schemeClr>
              </a:gs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08170" y="1772275"/>
            <a:ext cx="510768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FFFF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LECTURE 1</a:t>
            </a:r>
          </a:p>
        </p:txBody>
      </p:sp>
    </p:spTree>
    <p:extLst>
      <p:ext uri="{BB962C8B-B14F-4D97-AF65-F5344CB8AC3E}">
        <p14:creationId xmlns:p14="http://schemas.microsoft.com/office/powerpoint/2010/main" val="384087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490509" y="2633354"/>
            <a:ext cx="0" cy="634208"/>
          </a:xfrm>
          <a:prstGeom prst="line">
            <a:avLst/>
          </a:prstGeom>
          <a:noFill/>
          <a:ln w="38100" cap="rnd" cmpd="sng" algn="ctr">
            <a:solidFill>
              <a:srgbClr val="FFFFCC"/>
            </a:solidFill>
            <a:prstDash val="solid"/>
          </a:ln>
          <a:effectLst/>
        </p:spPr>
      </p:cxnSp>
      <p:sp>
        <p:nvSpPr>
          <p:cNvPr id="6" name="Rectangle 5"/>
          <p:cNvSpPr/>
          <p:nvPr/>
        </p:nvSpPr>
        <p:spPr>
          <a:xfrm>
            <a:off x="783284" y="1366529"/>
            <a:ext cx="1405232" cy="1752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scene3d>
            <a:camera prst="perspectiveRelaxed" fov="7200000">
              <a:rot lat="17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Flowchart: Connector 6"/>
          <p:cNvSpPr/>
          <p:nvPr/>
        </p:nvSpPr>
        <p:spPr>
          <a:xfrm>
            <a:off x="1440180" y="2216159"/>
            <a:ext cx="91440" cy="91440"/>
          </a:xfrm>
          <a:prstGeom prst="flowChartConnector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  <a:scene3d>
            <a:camera prst="isometricOffAxis2Top"/>
            <a:lightRig rig="threePt" dir="t"/>
          </a:scene3d>
        </p:spPr>
        <p:txBody>
          <a:bodyPr rtlCol="0" anchor="ctr"/>
          <a:lstStyle/>
          <a:p>
            <a:pPr algn="ctr">
              <a:defRPr/>
            </a:pPr>
            <a:endParaRPr lang="en-US" sz="2000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18309" y="3263305"/>
            <a:ext cx="3305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82909" y="1105113"/>
            <a:ext cx="2587914" cy="2392299"/>
            <a:chOff x="1863909" y="938734"/>
            <a:chExt cx="2587914" cy="2392299"/>
          </a:xfrm>
        </p:grpSpPr>
        <p:cxnSp>
          <p:nvCxnSpPr>
            <p:cNvPr id="11" name="Straight Connector 10"/>
            <p:cNvCxnSpPr/>
            <p:nvPr/>
          </p:nvCxnSpPr>
          <p:spPr>
            <a:xfrm rot="5400000">
              <a:off x="4108923" y="1638300"/>
              <a:ext cx="685800" cy="0"/>
            </a:xfrm>
            <a:prstGeom prst="line">
              <a:avLst/>
            </a:prstGeom>
            <a:noFill/>
            <a:ln w="38100" cap="flat" cmpd="sng" algn="ctr">
              <a:solidFill>
                <a:srgbClr val="FFFFCC"/>
              </a:solidFill>
              <a:prstDash val="soli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>
            <a:xfrm>
              <a:off x="1863909" y="1323249"/>
              <a:ext cx="548640" cy="0"/>
            </a:xfrm>
            <a:prstGeom prst="line">
              <a:avLst/>
            </a:prstGeom>
            <a:noFill/>
            <a:ln w="38100" cap="flat" cmpd="sng" algn="ctr">
              <a:solidFill>
                <a:srgbClr val="FFFFCC"/>
              </a:solidFill>
              <a:prstDash val="solid"/>
            </a:ln>
            <a:effectLst/>
          </p:spPr>
        </p:cxnSp>
        <p:grpSp>
          <p:nvGrpSpPr>
            <p:cNvPr id="13" name="Group 196"/>
            <p:cNvGrpSpPr>
              <a:grpSpLocks/>
            </p:cNvGrpSpPr>
            <p:nvPr/>
          </p:nvGrpSpPr>
          <p:grpSpPr bwMode="auto">
            <a:xfrm>
              <a:off x="3464247" y="938734"/>
              <a:ext cx="987574" cy="557113"/>
              <a:chOff x="6196281" y="3695458"/>
              <a:chExt cx="962994" cy="556513"/>
            </a:xfrm>
          </p:grpSpPr>
          <p:cxnSp>
            <p:nvCxnSpPr>
              <p:cNvPr id="22" name="Straight Connector 21"/>
              <p:cNvCxnSpPr/>
              <p:nvPr/>
            </p:nvCxnSpPr>
            <p:spPr bwMode="auto">
              <a:xfrm>
                <a:off x="6911830" y="4069924"/>
                <a:ext cx="247445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FFCC"/>
                </a:solidFill>
                <a:prstDash val="soli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6196281" y="4069924"/>
                <a:ext cx="35665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FFCC"/>
                </a:solidFill>
                <a:prstDash val="solid"/>
              </a:ln>
              <a:effectLst/>
            </p:spPr>
          </p:cxnSp>
          <p:sp>
            <p:nvSpPr>
              <p:cNvPr id="24" name="Oval 23"/>
              <p:cNvSpPr/>
              <p:nvPr/>
            </p:nvSpPr>
            <p:spPr>
              <a:xfrm>
                <a:off x="6551545" y="3886606"/>
                <a:ext cx="356656" cy="365365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FFCC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sz="1600" kern="0" dirty="0">
                  <a:solidFill>
                    <a:srgbClr val="3A11AF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25" name="TextBox 200"/>
              <p:cNvSpPr txBox="1">
                <a:spLocks noChangeArrowheads="1"/>
              </p:cNvSpPr>
              <p:nvPr/>
            </p:nvSpPr>
            <p:spPr bwMode="auto">
              <a:xfrm>
                <a:off x="6569338" y="3901013"/>
                <a:ext cx="322313" cy="3381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600" b="1" kern="0" dirty="0">
                    <a:solidFill>
                      <a:srgbClr val="FFFF00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A</a:t>
                </a:r>
              </a:p>
            </p:txBody>
          </p:sp>
          <p:sp>
            <p:nvSpPr>
              <p:cNvPr id="26" name="TextBox 201"/>
              <p:cNvSpPr txBox="1">
                <a:spLocks noChangeArrowheads="1"/>
              </p:cNvSpPr>
              <p:nvPr/>
            </p:nvSpPr>
            <p:spPr bwMode="auto">
              <a:xfrm>
                <a:off x="6293815" y="3746937"/>
                <a:ext cx="301992" cy="3381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600" b="1" kern="0" dirty="0">
                    <a:solidFill>
                      <a:srgbClr val="FFFF00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+</a:t>
                </a:r>
              </a:p>
            </p:txBody>
          </p:sp>
          <p:sp>
            <p:nvSpPr>
              <p:cNvPr id="27" name="Rectangle 202"/>
              <p:cNvSpPr>
                <a:spLocks noChangeArrowheads="1"/>
              </p:cNvSpPr>
              <p:nvPr/>
            </p:nvSpPr>
            <p:spPr bwMode="auto">
              <a:xfrm>
                <a:off x="6846438" y="3695458"/>
                <a:ext cx="300430" cy="3381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600" b="1" kern="0" dirty="0">
                    <a:solidFill>
                      <a:srgbClr val="FFFF00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–</a:t>
                </a:r>
              </a:p>
            </p:txBody>
          </p:sp>
        </p:grpSp>
        <p:cxnSp>
          <p:nvCxnSpPr>
            <p:cNvPr id="14" name="Straight Connector 13"/>
            <p:cNvCxnSpPr/>
            <p:nvPr/>
          </p:nvCxnSpPr>
          <p:spPr>
            <a:xfrm>
              <a:off x="1863909" y="3107533"/>
              <a:ext cx="1005840" cy="0"/>
            </a:xfrm>
            <a:prstGeom prst="line">
              <a:avLst/>
            </a:prstGeom>
            <a:noFill/>
            <a:ln w="38100" cap="flat" cmpd="sng" algn="ctr">
              <a:solidFill>
                <a:srgbClr val="FFFFCC"/>
              </a:solidFill>
              <a:prstDash val="solid"/>
            </a:ln>
            <a:effectLst/>
          </p:spPr>
        </p:cxnSp>
        <p:sp>
          <p:nvSpPr>
            <p:cNvPr id="15" name="Arc 14"/>
            <p:cNvSpPr/>
            <p:nvPr/>
          </p:nvSpPr>
          <p:spPr>
            <a:xfrm>
              <a:off x="2857496" y="2873833"/>
              <a:ext cx="393700" cy="457200"/>
            </a:xfrm>
            <a:prstGeom prst="arc">
              <a:avLst>
                <a:gd name="adj1" fmla="val 18507232"/>
                <a:gd name="adj2" fmla="val 3490113"/>
              </a:avLst>
            </a:prstGeom>
            <a:noFill/>
            <a:ln w="38100" cap="flat" cmpd="sng" algn="ctr">
              <a:solidFill>
                <a:srgbClr val="FFFF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IN" sz="1600" kern="0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" name="Arc 15"/>
            <p:cNvSpPr/>
            <p:nvPr/>
          </p:nvSpPr>
          <p:spPr>
            <a:xfrm rot="10800000">
              <a:off x="2857497" y="2873833"/>
              <a:ext cx="393700" cy="457200"/>
            </a:xfrm>
            <a:prstGeom prst="arc">
              <a:avLst>
                <a:gd name="adj1" fmla="val 18392288"/>
                <a:gd name="adj2" fmla="val 3114624"/>
              </a:avLst>
            </a:prstGeom>
            <a:noFill/>
            <a:ln w="38100" cap="flat" cmpd="sng" algn="ctr">
              <a:solidFill>
                <a:srgbClr val="FFFF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IN" sz="1600" kern="0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2388667" y="1174913"/>
              <a:ext cx="1101700" cy="260350"/>
            </a:xfrm>
            <a:custGeom>
              <a:avLst/>
              <a:gdLst>
                <a:gd name="connsiteX0" fmla="*/ 0 w 1054100"/>
                <a:gd name="connsiteY0" fmla="*/ 130175 h 260350"/>
                <a:gd name="connsiteX1" fmla="*/ 149225 w 1054100"/>
                <a:gd name="connsiteY1" fmla="*/ 130175 h 260350"/>
                <a:gd name="connsiteX2" fmla="*/ 190500 w 1054100"/>
                <a:gd name="connsiteY2" fmla="*/ 257175 h 260350"/>
                <a:gd name="connsiteX3" fmla="*/ 238125 w 1054100"/>
                <a:gd name="connsiteY3" fmla="*/ 0 h 260350"/>
                <a:gd name="connsiteX4" fmla="*/ 301625 w 1054100"/>
                <a:gd name="connsiteY4" fmla="*/ 257175 h 260350"/>
                <a:gd name="connsiteX5" fmla="*/ 361950 w 1054100"/>
                <a:gd name="connsiteY5" fmla="*/ 6350 h 260350"/>
                <a:gd name="connsiteX6" fmla="*/ 422275 w 1054100"/>
                <a:gd name="connsiteY6" fmla="*/ 257175 h 260350"/>
                <a:gd name="connsiteX7" fmla="*/ 482600 w 1054100"/>
                <a:gd name="connsiteY7" fmla="*/ 0 h 260350"/>
                <a:gd name="connsiteX8" fmla="*/ 549275 w 1054100"/>
                <a:gd name="connsiteY8" fmla="*/ 260350 h 260350"/>
                <a:gd name="connsiteX9" fmla="*/ 609600 w 1054100"/>
                <a:gd name="connsiteY9" fmla="*/ 0 h 260350"/>
                <a:gd name="connsiteX10" fmla="*/ 666750 w 1054100"/>
                <a:gd name="connsiteY10" fmla="*/ 254000 h 260350"/>
                <a:gd name="connsiteX11" fmla="*/ 736600 w 1054100"/>
                <a:gd name="connsiteY11" fmla="*/ 3175 h 260350"/>
                <a:gd name="connsiteX12" fmla="*/ 796925 w 1054100"/>
                <a:gd name="connsiteY12" fmla="*/ 257175 h 260350"/>
                <a:gd name="connsiteX13" fmla="*/ 854075 w 1054100"/>
                <a:gd name="connsiteY13" fmla="*/ 3175 h 260350"/>
                <a:gd name="connsiteX14" fmla="*/ 901700 w 1054100"/>
                <a:gd name="connsiteY14" fmla="*/ 155575 h 260350"/>
                <a:gd name="connsiteX15" fmla="*/ 1054100 w 1054100"/>
                <a:gd name="connsiteY15" fmla="*/ 155575 h 260350"/>
                <a:gd name="connsiteX16" fmla="*/ 1054100 w 1054100"/>
                <a:gd name="connsiteY16" fmla="*/ 152400 h 260350"/>
                <a:gd name="connsiteX17" fmla="*/ 1054100 w 1054100"/>
                <a:gd name="connsiteY17" fmla="*/ 152400 h 260350"/>
                <a:gd name="connsiteX0" fmla="*/ 0 w 1054100"/>
                <a:gd name="connsiteY0" fmla="*/ 130175 h 260350"/>
                <a:gd name="connsiteX1" fmla="*/ 149225 w 1054100"/>
                <a:gd name="connsiteY1" fmla="*/ 130175 h 260350"/>
                <a:gd name="connsiteX2" fmla="*/ 190500 w 1054100"/>
                <a:gd name="connsiteY2" fmla="*/ 257175 h 260350"/>
                <a:gd name="connsiteX3" fmla="*/ 238125 w 1054100"/>
                <a:gd name="connsiteY3" fmla="*/ 0 h 260350"/>
                <a:gd name="connsiteX4" fmla="*/ 301625 w 1054100"/>
                <a:gd name="connsiteY4" fmla="*/ 257175 h 260350"/>
                <a:gd name="connsiteX5" fmla="*/ 361950 w 1054100"/>
                <a:gd name="connsiteY5" fmla="*/ 6350 h 260350"/>
                <a:gd name="connsiteX6" fmla="*/ 422275 w 1054100"/>
                <a:gd name="connsiteY6" fmla="*/ 257175 h 260350"/>
                <a:gd name="connsiteX7" fmla="*/ 482600 w 1054100"/>
                <a:gd name="connsiteY7" fmla="*/ 0 h 260350"/>
                <a:gd name="connsiteX8" fmla="*/ 549275 w 1054100"/>
                <a:gd name="connsiteY8" fmla="*/ 260350 h 260350"/>
                <a:gd name="connsiteX9" fmla="*/ 609600 w 1054100"/>
                <a:gd name="connsiteY9" fmla="*/ 0 h 260350"/>
                <a:gd name="connsiteX10" fmla="*/ 666750 w 1054100"/>
                <a:gd name="connsiteY10" fmla="*/ 254000 h 260350"/>
                <a:gd name="connsiteX11" fmla="*/ 736600 w 1054100"/>
                <a:gd name="connsiteY11" fmla="*/ 3175 h 260350"/>
                <a:gd name="connsiteX12" fmla="*/ 796925 w 1054100"/>
                <a:gd name="connsiteY12" fmla="*/ 257175 h 260350"/>
                <a:gd name="connsiteX13" fmla="*/ 854075 w 1054100"/>
                <a:gd name="connsiteY13" fmla="*/ 3175 h 260350"/>
                <a:gd name="connsiteX14" fmla="*/ 901700 w 1054100"/>
                <a:gd name="connsiteY14" fmla="*/ 155575 h 260350"/>
                <a:gd name="connsiteX15" fmla="*/ 1054100 w 1054100"/>
                <a:gd name="connsiteY15" fmla="*/ 155575 h 260350"/>
                <a:gd name="connsiteX16" fmla="*/ 1054100 w 1054100"/>
                <a:gd name="connsiteY16" fmla="*/ 152400 h 260350"/>
                <a:gd name="connsiteX0" fmla="*/ 0 w 1054100"/>
                <a:gd name="connsiteY0" fmla="*/ 130175 h 260350"/>
                <a:gd name="connsiteX1" fmla="*/ 149225 w 1054100"/>
                <a:gd name="connsiteY1" fmla="*/ 130175 h 260350"/>
                <a:gd name="connsiteX2" fmla="*/ 190500 w 1054100"/>
                <a:gd name="connsiteY2" fmla="*/ 257175 h 260350"/>
                <a:gd name="connsiteX3" fmla="*/ 238125 w 1054100"/>
                <a:gd name="connsiteY3" fmla="*/ 0 h 260350"/>
                <a:gd name="connsiteX4" fmla="*/ 301625 w 1054100"/>
                <a:gd name="connsiteY4" fmla="*/ 257175 h 260350"/>
                <a:gd name="connsiteX5" fmla="*/ 361950 w 1054100"/>
                <a:gd name="connsiteY5" fmla="*/ 6350 h 260350"/>
                <a:gd name="connsiteX6" fmla="*/ 422275 w 1054100"/>
                <a:gd name="connsiteY6" fmla="*/ 257175 h 260350"/>
                <a:gd name="connsiteX7" fmla="*/ 482600 w 1054100"/>
                <a:gd name="connsiteY7" fmla="*/ 0 h 260350"/>
                <a:gd name="connsiteX8" fmla="*/ 549275 w 1054100"/>
                <a:gd name="connsiteY8" fmla="*/ 260350 h 260350"/>
                <a:gd name="connsiteX9" fmla="*/ 609600 w 1054100"/>
                <a:gd name="connsiteY9" fmla="*/ 0 h 260350"/>
                <a:gd name="connsiteX10" fmla="*/ 666750 w 1054100"/>
                <a:gd name="connsiteY10" fmla="*/ 254000 h 260350"/>
                <a:gd name="connsiteX11" fmla="*/ 736600 w 1054100"/>
                <a:gd name="connsiteY11" fmla="*/ 3175 h 260350"/>
                <a:gd name="connsiteX12" fmla="*/ 796925 w 1054100"/>
                <a:gd name="connsiteY12" fmla="*/ 257175 h 260350"/>
                <a:gd name="connsiteX13" fmla="*/ 854075 w 1054100"/>
                <a:gd name="connsiteY13" fmla="*/ 3175 h 260350"/>
                <a:gd name="connsiteX14" fmla="*/ 901700 w 1054100"/>
                <a:gd name="connsiteY14" fmla="*/ 155575 h 260350"/>
                <a:gd name="connsiteX15" fmla="*/ 1054100 w 1054100"/>
                <a:gd name="connsiteY15" fmla="*/ 152400 h 260350"/>
                <a:gd name="connsiteX0" fmla="*/ 0 w 901700"/>
                <a:gd name="connsiteY0" fmla="*/ 130175 h 260350"/>
                <a:gd name="connsiteX1" fmla="*/ 149225 w 901700"/>
                <a:gd name="connsiteY1" fmla="*/ 130175 h 260350"/>
                <a:gd name="connsiteX2" fmla="*/ 190500 w 901700"/>
                <a:gd name="connsiteY2" fmla="*/ 257175 h 260350"/>
                <a:gd name="connsiteX3" fmla="*/ 238125 w 901700"/>
                <a:gd name="connsiteY3" fmla="*/ 0 h 260350"/>
                <a:gd name="connsiteX4" fmla="*/ 301625 w 901700"/>
                <a:gd name="connsiteY4" fmla="*/ 257175 h 260350"/>
                <a:gd name="connsiteX5" fmla="*/ 361950 w 901700"/>
                <a:gd name="connsiteY5" fmla="*/ 6350 h 260350"/>
                <a:gd name="connsiteX6" fmla="*/ 422275 w 901700"/>
                <a:gd name="connsiteY6" fmla="*/ 257175 h 260350"/>
                <a:gd name="connsiteX7" fmla="*/ 482600 w 901700"/>
                <a:gd name="connsiteY7" fmla="*/ 0 h 260350"/>
                <a:gd name="connsiteX8" fmla="*/ 549275 w 901700"/>
                <a:gd name="connsiteY8" fmla="*/ 260350 h 260350"/>
                <a:gd name="connsiteX9" fmla="*/ 609600 w 901700"/>
                <a:gd name="connsiteY9" fmla="*/ 0 h 260350"/>
                <a:gd name="connsiteX10" fmla="*/ 666750 w 901700"/>
                <a:gd name="connsiteY10" fmla="*/ 254000 h 260350"/>
                <a:gd name="connsiteX11" fmla="*/ 736600 w 901700"/>
                <a:gd name="connsiteY11" fmla="*/ 3175 h 260350"/>
                <a:gd name="connsiteX12" fmla="*/ 796925 w 901700"/>
                <a:gd name="connsiteY12" fmla="*/ 257175 h 260350"/>
                <a:gd name="connsiteX13" fmla="*/ 854075 w 901700"/>
                <a:gd name="connsiteY13" fmla="*/ 3175 h 260350"/>
                <a:gd name="connsiteX14" fmla="*/ 901700 w 901700"/>
                <a:gd name="connsiteY14" fmla="*/ 155575 h 260350"/>
                <a:gd name="connsiteX0" fmla="*/ 0 w 752475"/>
                <a:gd name="connsiteY0" fmla="*/ 130175 h 260350"/>
                <a:gd name="connsiteX1" fmla="*/ 41275 w 752475"/>
                <a:gd name="connsiteY1" fmla="*/ 257175 h 260350"/>
                <a:gd name="connsiteX2" fmla="*/ 88900 w 752475"/>
                <a:gd name="connsiteY2" fmla="*/ 0 h 260350"/>
                <a:gd name="connsiteX3" fmla="*/ 152400 w 752475"/>
                <a:gd name="connsiteY3" fmla="*/ 257175 h 260350"/>
                <a:gd name="connsiteX4" fmla="*/ 212725 w 752475"/>
                <a:gd name="connsiteY4" fmla="*/ 6350 h 260350"/>
                <a:gd name="connsiteX5" fmla="*/ 273050 w 752475"/>
                <a:gd name="connsiteY5" fmla="*/ 257175 h 260350"/>
                <a:gd name="connsiteX6" fmla="*/ 333375 w 752475"/>
                <a:gd name="connsiteY6" fmla="*/ 0 h 260350"/>
                <a:gd name="connsiteX7" fmla="*/ 400050 w 752475"/>
                <a:gd name="connsiteY7" fmla="*/ 260350 h 260350"/>
                <a:gd name="connsiteX8" fmla="*/ 460375 w 752475"/>
                <a:gd name="connsiteY8" fmla="*/ 0 h 260350"/>
                <a:gd name="connsiteX9" fmla="*/ 517525 w 752475"/>
                <a:gd name="connsiteY9" fmla="*/ 254000 h 260350"/>
                <a:gd name="connsiteX10" fmla="*/ 587375 w 752475"/>
                <a:gd name="connsiteY10" fmla="*/ 3175 h 260350"/>
                <a:gd name="connsiteX11" fmla="*/ 647700 w 752475"/>
                <a:gd name="connsiteY11" fmla="*/ 257175 h 260350"/>
                <a:gd name="connsiteX12" fmla="*/ 704850 w 752475"/>
                <a:gd name="connsiteY12" fmla="*/ 3175 h 260350"/>
                <a:gd name="connsiteX13" fmla="*/ 752475 w 752475"/>
                <a:gd name="connsiteY13" fmla="*/ 155575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2475" h="260350">
                  <a:moveTo>
                    <a:pt x="0" y="130175"/>
                  </a:moveTo>
                  <a:lnTo>
                    <a:pt x="41275" y="257175"/>
                  </a:lnTo>
                  <a:lnTo>
                    <a:pt x="88900" y="0"/>
                  </a:lnTo>
                  <a:lnTo>
                    <a:pt x="152400" y="257175"/>
                  </a:lnTo>
                  <a:lnTo>
                    <a:pt x="212725" y="6350"/>
                  </a:lnTo>
                  <a:lnTo>
                    <a:pt x="273050" y="257175"/>
                  </a:lnTo>
                  <a:lnTo>
                    <a:pt x="333375" y="0"/>
                  </a:lnTo>
                  <a:lnTo>
                    <a:pt x="400050" y="260350"/>
                  </a:lnTo>
                  <a:lnTo>
                    <a:pt x="460375" y="0"/>
                  </a:lnTo>
                  <a:lnTo>
                    <a:pt x="517525" y="254000"/>
                  </a:lnTo>
                  <a:lnTo>
                    <a:pt x="587375" y="3175"/>
                  </a:lnTo>
                  <a:lnTo>
                    <a:pt x="647700" y="257175"/>
                  </a:lnTo>
                  <a:lnTo>
                    <a:pt x="704850" y="3175"/>
                  </a:lnTo>
                  <a:lnTo>
                    <a:pt x="752475" y="155575"/>
                  </a:lnTo>
                </a:path>
              </a:pathLst>
            </a:custGeom>
            <a:noFill/>
            <a:ln w="38100" cap="flat" cmpd="sng" algn="ctr">
              <a:solidFill>
                <a:srgbClr val="FFFFCC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 rot="5400000">
              <a:off x="4086063" y="2777494"/>
              <a:ext cx="731520" cy="0"/>
            </a:xfrm>
            <a:prstGeom prst="line">
              <a:avLst/>
            </a:prstGeom>
            <a:noFill/>
            <a:ln w="38100" cap="flat" cmpd="sng" algn="ctr">
              <a:solidFill>
                <a:srgbClr val="FFFFCC"/>
              </a:solidFill>
              <a:prstDash val="solid"/>
            </a:ln>
            <a:effectLst/>
          </p:spPr>
        </p:cxnSp>
        <p:sp>
          <p:nvSpPr>
            <p:cNvPr id="19" name="Flowchart: Connector 18"/>
            <p:cNvSpPr/>
            <p:nvPr/>
          </p:nvSpPr>
          <p:spPr>
            <a:xfrm>
              <a:off x="2993229" y="3040878"/>
              <a:ext cx="121424" cy="121424"/>
            </a:xfrm>
            <a:prstGeom prst="flowChartConnector">
              <a:avLst/>
            </a:prstGeom>
            <a:solidFill>
              <a:srgbClr val="FFFFCC"/>
            </a:solidFill>
            <a:ln>
              <a:solidFill>
                <a:srgbClr val="FFFFCC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3258369" y="3126583"/>
              <a:ext cx="1188720" cy="0"/>
            </a:xfrm>
            <a:prstGeom prst="line">
              <a:avLst/>
            </a:prstGeom>
            <a:noFill/>
            <a:ln w="38100" cap="flat" cmpd="sng" algn="ctr">
              <a:solidFill>
                <a:srgbClr val="FFFFCC"/>
              </a:solidFill>
              <a:prstDash val="solid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>
            <a:xfrm flipV="1">
              <a:off x="2558517" y="938743"/>
              <a:ext cx="762000" cy="685800"/>
            </a:xfrm>
            <a:prstGeom prst="straightConnector1">
              <a:avLst/>
            </a:prstGeom>
            <a:noFill/>
            <a:ln w="50800" cap="flat" cmpd="sng" algn="ctr">
              <a:solidFill>
                <a:srgbClr val="FFC000"/>
              </a:solidFill>
              <a:prstDash val="solid"/>
              <a:tailEnd type="stealth" w="lg" len="lg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3694194" y="1741120"/>
            <a:ext cx="620042" cy="1225610"/>
            <a:chOff x="4075194" y="1574741"/>
            <a:chExt cx="620042" cy="1225610"/>
          </a:xfrm>
        </p:grpSpPr>
        <p:cxnSp>
          <p:nvCxnSpPr>
            <p:cNvPr id="29" name="Straight Connector 28"/>
            <p:cNvCxnSpPr/>
            <p:nvPr/>
          </p:nvCxnSpPr>
          <p:spPr>
            <a:xfrm rot="5400000">
              <a:off x="4451823" y="1849879"/>
              <a:ext cx="0" cy="252000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>
            <a:xfrm rot="5400000">
              <a:off x="4379949" y="2173270"/>
              <a:ext cx="143748" cy="0"/>
            </a:xfrm>
            <a:prstGeom prst="line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>
            <a:xfrm rot="5400000">
              <a:off x="4451823" y="2126175"/>
              <a:ext cx="0" cy="252000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>
            <a:xfrm rot="5400000">
              <a:off x="4451823" y="2146908"/>
              <a:ext cx="0" cy="486827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  <p:sp>
          <p:nvSpPr>
            <p:cNvPr id="33" name="Rectangle 202"/>
            <p:cNvSpPr>
              <a:spLocks noChangeArrowheads="1"/>
            </p:cNvSpPr>
            <p:nvPr/>
          </p:nvSpPr>
          <p:spPr bwMode="auto">
            <a:xfrm>
              <a:off x="4075194" y="1574741"/>
              <a:ext cx="312907" cy="400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rgbClr val="FFFF00"/>
                  </a:solidFill>
                  <a:latin typeface="Bookman Old Style" pitchFamily="18" charset="0"/>
                </a:rPr>
                <a:t>–</a:t>
              </a:r>
            </a:p>
          </p:txBody>
        </p:sp>
        <p:sp>
          <p:nvSpPr>
            <p:cNvPr id="34" name="Rectangle 202"/>
            <p:cNvSpPr>
              <a:spLocks noChangeArrowheads="1"/>
            </p:cNvSpPr>
            <p:nvPr/>
          </p:nvSpPr>
          <p:spPr bwMode="auto">
            <a:xfrm>
              <a:off x="4086664" y="2400241"/>
              <a:ext cx="3385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 rot="5400000">
              <a:off x="4451823" y="1870613"/>
              <a:ext cx="0" cy="486827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</p:grpSp>
      <p:cxnSp>
        <p:nvCxnSpPr>
          <p:cNvPr id="138" name="Straight Arrow Connector 137"/>
          <p:cNvCxnSpPr/>
          <p:nvPr/>
        </p:nvCxnSpPr>
        <p:spPr>
          <a:xfrm rot="16200000" flipV="1">
            <a:off x="1465421" y="2924025"/>
            <a:ext cx="45720" cy="1588"/>
          </a:xfrm>
          <a:prstGeom prst="straightConnector1">
            <a:avLst/>
          </a:prstGeom>
          <a:noFill/>
          <a:ln w="57150" cap="flat" cmpd="sng" algn="ctr">
            <a:solidFill>
              <a:srgbClr val="66FFFF"/>
            </a:solidFill>
            <a:prstDash val="solid"/>
            <a:tailEnd type="stealth" w="med" len="med"/>
          </a:ln>
          <a:effectLst/>
        </p:spPr>
      </p:cxnSp>
      <p:grpSp>
        <p:nvGrpSpPr>
          <p:cNvPr id="139" name="Group 79"/>
          <p:cNvGrpSpPr/>
          <p:nvPr/>
        </p:nvGrpSpPr>
        <p:grpSpPr>
          <a:xfrm>
            <a:off x="873577" y="1577571"/>
            <a:ext cx="1206387" cy="1367235"/>
            <a:chOff x="6172200" y="1371600"/>
            <a:chExt cx="1143000" cy="1143000"/>
          </a:xfrm>
          <a:scene3d>
            <a:camera prst="isometricOffAxis2Top"/>
            <a:lightRig rig="threePt" dir="t"/>
          </a:scene3d>
        </p:grpSpPr>
        <p:sp>
          <p:nvSpPr>
            <p:cNvPr id="140" name="Flowchart: Connector 139"/>
            <p:cNvSpPr/>
            <p:nvPr/>
          </p:nvSpPr>
          <p:spPr>
            <a:xfrm>
              <a:off x="6526164" y="1720644"/>
              <a:ext cx="457200" cy="457200"/>
            </a:xfrm>
            <a:prstGeom prst="flowChartConnector">
              <a:avLst/>
            </a:prstGeom>
            <a:noFill/>
            <a:ln w="38100" cap="flat" cmpd="sng" algn="ctr">
              <a:solidFill>
                <a:srgbClr val="8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141" name="Flowchart: Connector 140"/>
            <p:cNvSpPr/>
            <p:nvPr/>
          </p:nvSpPr>
          <p:spPr>
            <a:xfrm>
              <a:off x="6420468" y="1612488"/>
              <a:ext cx="685800" cy="685800"/>
            </a:xfrm>
            <a:prstGeom prst="flowChartConnector">
              <a:avLst/>
            </a:prstGeom>
            <a:noFill/>
            <a:ln w="38100" cap="flat" cmpd="sng" algn="ctr">
              <a:solidFill>
                <a:srgbClr val="8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142" name="Flowchart: Connector 141"/>
            <p:cNvSpPr/>
            <p:nvPr/>
          </p:nvSpPr>
          <p:spPr>
            <a:xfrm>
              <a:off x="6296469" y="1482967"/>
              <a:ext cx="914400" cy="914400"/>
            </a:xfrm>
            <a:prstGeom prst="flowChartConnector">
              <a:avLst/>
            </a:prstGeom>
            <a:noFill/>
            <a:ln w="38100" cap="flat" cmpd="sng" algn="ctr">
              <a:solidFill>
                <a:srgbClr val="8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143" name="Flowchart: Connector 142"/>
            <p:cNvSpPr/>
            <p:nvPr/>
          </p:nvSpPr>
          <p:spPr>
            <a:xfrm>
              <a:off x="6172200" y="1371600"/>
              <a:ext cx="1143000" cy="1143000"/>
            </a:xfrm>
            <a:prstGeom prst="flowChartConnector">
              <a:avLst/>
            </a:prstGeom>
            <a:noFill/>
            <a:ln w="38100" cap="flat" cmpd="sng" algn="ctr">
              <a:solidFill>
                <a:srgbClr val="8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144" name="Flowchart: Connector 143"/>
            <p:cNvSpPr/>
            <p:nvPr/>
          </p:nvSpPr>
          <p:spPr>
            <a:xfrm>
              <a:off x="6644148" y="1843536"/>
              <a:ext cx="228600" cy="228600"/>
            </a:xfrm>
            <a:prstGeom prst="flowChartConnector">
              <a:avLst/>
            </a:prstGeom>
            <a:noFill/>
            <a:ln w="38100" cap="flat" cmpd="sng" algn="ctr">
              <a:solidFill>
                <a:srgbClr val="8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</p:grpSp>
      <p:cxnSp>
        <p:nvCxnSpPr>
          <p:cNvPr id="153" name="Straight Connector 152"/>
          <p:cNvCxnSpPr/>
          <p:nvPr/>
        </p:nvCxnSpPr>
        <p:spPr>
          <a:xfrm rot="5400000">
            <a:off x="1115077" y="1870845"/>
            <a:ext cx="755628" cy="0"/>
          </a:xfrm>
          <a:prstGeom prst="line">
            <a:avLst/>
          </a:prstGeom>
          <a:noFill/>
          <a:ln w="38100" cap="rnd" cmpd="sng" algn="ctr">
            <a:solidFill>
              <a:srgbClr val="FFFFCC"/>
            </a:solidFill>
            <a:prstDash val="solid"/>
          </a:ln>
          <a:effectLst/>
        </p:spPr>
      </p:cxnSp>
      <p:sp>
        <p:nvSpPr>
          <p:cNvPr id="154" name="Rectangle 153"/>
          <p:cNvSpPr>
            <a:spLocks noChangeArrowheads="1"/>
          </p:cNvSpPr>
          <p:nvPr/>
        </p:nvSpPr>
        <p:spPr bwMode="auto">
          <a:xfrm>
            <a:off x="1327927" y="1061729"/>
            <a:ext cx="3113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</p:txBody>
      </p:sp>
      <p:cxnSp>
        <p:nvCxnSpPr>
          <p:cNvPr id="155" name="Straight Arrow Connector 154"/>
          <p:cNvCxnSpPr/>
          <p:nvPr/>
        </p:nvCxnSpPr>
        <p:spPr>
          <a:xfrm rot="16200000" flipV="1">
            <a:off x="1465421" y="1723875"/>
            <a:ext cx="45720" cy="1588"/>
          </a:xfrm>
          <a:prstGeom prst="straightConnector1">
            <a:avLst/>
          </a:prstGeom>
          <a:noFill/>
          <a:ln w="57150" cap="flat" cmpd="sng" algn="ctr">
            <a:solidFill>
              <a:srgbClr val="66FFFF"/>
            </a:solidFill>
            <a:prstDash val="solid"/>
            <a:tailEnd type="stealth" w="med" len="med"/>
          </a:ln>
          <a:effectLst/>
        </p:spPr>
      </p:cxnSp>
      <p:sp>
        <p:nvSpPr>
          <p:cNvPr id="172" name="Rectangle 171"/>
          <p:cNvSpPr/>
          <p:nvPr/>
        </p:nvSpPr>
        <p:spPr>
          <a:xfrm>
            <a:off x="1616704" y="301317"/>
            <a:ext cx="5910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haroni" panose="02010803020104030203" pitchFamily="2" charset="-79"/>
                <a:ea typeface="Arial Unicode MS" pitchFamily="34" charset="-128"/>
                <a:cs typeface="Aharoni" panose="02010803020104030203" pitchFamily="2" charset="-79"/>
              </a:rPr>
              <a:t>MAGNETIC FIELD FOR A STRAIGHT CONDUCTOR</a:t>
            </a:r>
          </a:p>
        </p:txBody>
      </p:sp>
      <p:pic>
        <p:nvPicPr>
          <p:cNvPr id="175" name="Picture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831328"/>
            <a:ext cx="3869188" cy="3869188"/>
          </a:xfrm>
          <a:prstGeom prst="rect">
            <a:avLst/>
          </a:prstGeom>
          <a:noFill/>
          <a:ln w="28575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4" name="TextBox 193"/>
          <p:cNvSpPr txBox="1"/>
          <p:nvPr/>
        </p:nvSpPr>
        <p:spPr>
          <a:xfrm>
            <a:off x="5205996" y="1366295"/>
            <a:ext cx="3482766" cy="2871072"/>
          </a:xfrm>
          <a:prstGeom prst="roundRect">
            <a:avLst>
              <a:gd name="adj" fmla="val 11406"/>
            </a:avLst>
          </a:prstGeom>
          <a:solidFill>
            <a:srgbClr val="059ADD">
              <a:alpha val="20000"/>
            </a:srgbClr>
          </a:solidFill>
          <a:ln w="19050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5365457" y="1506395"/>
            <a:ext cx="31638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Imagine that you have held the conductor in your right hand in such way that your thumb points in the direction of the current.</a:t>
            </a:r>
          </a:p>
        </p:txBody>
      </p:sp>
      <p:sp>
        <p:nvSpPr>
          <p:cNvPr id="174" name="Text Box 3"/>
          <p:cNvSpPr txBox="1">
            <a:spLocks noChangeArrowheads="1"/>
          </p:cNvSpPr>
          <p:nvPr/>
        </p:nvSpPr>
        <p:spPr bwMode="auto">
          <a:xfrm>
            <a:off x="5422557" y="959193"/>
            <a:ext cx="3093288" cy="408623"/>
          </a:xfrm>
          <a:prstGeom prst="round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FFFF00"/>
            </a:solidFill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RIGHT HAND THUMB RULE</a:t>
            </a:r>
          </a:p>
        </p:txBody>
      </p:sp>
      <p:grpSp>
        <p:nvGrpSpPr>
          <p:cNvPr id="178" name="Group 177"/>
          <p:cNvGrpSpPr/>
          <p:nvPr/>
        </p:nvGrpSpPr>
        <p:grpSpPr>
          <a:xfrm>
            <a:off x="3026355" y="1289906"/>
            <a:ext cx="980746" cy="343745"/>
            <a:chOff x="3846000" y="2869598"/>
            <a:chExt cx="873921" cy="884905"/>
          </a:xfrm>
        </p:grpSpPr>
        <p:sp>
          <p:nvSpPr>
            <p:cNvPr id="179" name="Rounded Rectangle 178"/>
            <p:cNvSpPr/>
            <p:nvPr/>
          </p:nvSpPr>
          <p:spPr>
            <a:xfrm>
              <a:off x="3851900" y="2926619"/>
              <a:ext cx="868021" cy="827884"/>
            </a:xfrm>
            <a:prstGeom prst="roundRect">
              <a:avLst/>
            </a:prstGeom>
            <a:solidFill>
              <a:srgbClr val="66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3846000" y="2869598"/>
              <a:ext cx="871534" cy="87154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b="1" kern="0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Current</a:t>
              </a:r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721102" y="971550"/>
            <a:ext cx="1564898" cy="352325"/>
            <a:chOff x="3600610" y="2848696"/>
            <a:chExt cx="1394445" cy="906992"/>
          </a:xfrm>
        </p:grpSpPr>
        <p:sp>
          <p:nvSpPr>
            <p:cNvPr id="191" name="Rounded Rectangle 190"/>
            <p:cNvSpPr/>
            <p:nvPr/>
          </p:nvSpPr>
          <p:spPr>
            <a:xfrm>
              <a:off x="3600610" y="2848696"/>
              <a:ext cx="1381949" cy="906992"/>
            </a:xfrm>
            <a:prstGeom prst="roundRect">
              <a:avLst/>
            </a:prstGeom>
            <a:solidFill>
              <a:srgbClr val="66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3609279" y="2873175"/>
              <a:ext cx="1385776" cy="87154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b="1" kern="0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Magnetic field</a:t>
              </a:r>
            </a:p>
          </p:txBody>
        </p:sp>
      </p:grpSp>
      <p:sp>
        <p:nvSpPr>
          <p:cNvPr id="193" name="Rectangle 192"/>
          <p:cNvSpPr/>
          <p:nvPr/>
        </p:nvSpPr>
        <p:spPr>
          <a:xfrm>
            <a:off x="5365457" y="2942332"/>
            <a:ext cx="3163845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Then turn your fingers around the conductor, the direction of the fingers is the direction of the magnetic lines of force.</a:t>
            </a:r>
          </a:p>
        </p:txBody>
      </p:sp>
    </p:spTree>
    <p:extLst>
      <p:ext uri="{BB962C8B-B14F-4D97-AF65-F5344CB8AC3E}">
        <p14:creationId xmlns:p14="http://schemas.microsoft.com/office/powerpoint/2010/main" val="130964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76" grpId="0"/>
      <p:bldP spid="174" grpId="0" animBg="1"/>
      <p:bldP spid="19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83284" y="1061729"/>
            <a:ext cx="3287539" cy="2540130"/>
            <a:chOff x="783284" y="1061729"/>
            <a:chExt cx="3287539" cy="254013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490509" y="2633354"/>
              <a:ext cx="0" cy="634208"/>
            </a:xfrm>
            <a:prstGeom prst="line">
              <a:avLst/>
            </a:prstGeom>
            <a:noFill/>
            <a:ln w="38100" cap="rnd" cmpd="sng" algn="ctr">
              <a:solidFill>
                <a:srgbClr val="FFFFCC"/>
              </a:solidFill>
              <a:prstDash val="solid"/>
            </a:ln>
            <a:effectLst/>
          </p:spPr>
        </p:cxnSp>
        <p:sp>
          <p:nvSpPr>
            <p:cNvPr id="6" name="Rectangle 5"/>
            <p:cNvSpPr/>
            <p:nvPr/>
          </p:nvSpPr>
          <p:spPr>
            <a:xfrm>
              <a:off x="783284" y="1366529"/>
              <a:ext cx="1405232" cy="1752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  <a:scene3d>
              <a:camera prst="perspectiveRelaxed" fov="7200000">
                <a:rot lat="17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Flowchart: Connector 6"/>
            <p:cNvSpPr/>
            <p:nvPr/>
          </p:nvSpPr>
          <p:spPr>
            <a:xfrm>
              <a:off x="1440180" y="2216159"/>
              <a:ext cx="91440" cy="91440"/>
            </a:xfrm>
            <a:prstGeom prst="flowChartConnector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  <a:scene3d>
              <a:camera prst="isometricOffAxis2Top"/>
              <a:lightRig rig="threePt" dir="t"/>
            </a:scene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318309" y="3263305"/>
              <a:ext cx="33054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kern="0" dirty="0">
                  <a:solidFill>
                    <a:srgbClr val="FFFF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482909" y="1105113"/>
              <a:ext cx="2587914" cy="2392299"/>
              <a:chOff x="1863909" y="938734"/>
              <a:chExt cx="2587914" cy="2392299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rot="5400000">
                <a:off x="4108923" y="1638300"/>
                <a:ext cx="6858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FFCC"/>
                </a:solidFill>
                <a:prstDash val="solid"/>
              </a:ln>
              <a:effectLst/>
            </p:spPr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863909" y="1323249"/>
                <a:ext cx="54864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FFCC"/>
                </a:solidFill>
                <a:prstDash val="solid"/>
              </a:ln>
              <a:effectLst/>
            </p:spPr>
          </p:cxnSp>
          <p:grpSp>
            <p:nvGrpSpPr>
              <p:cNvPr id="13" name="Group 196"/>
              <p:cNvGrpSpPr>
                <a:grpSpLocks/>
              </p:cNvGrpSpPr>
              <p:nvPr/>
            </p:nvGrpSpPr>
            <p:grpSpPr bwMode="auto">
              <a:xfrm>
                <a:off x="3464247" y="938734"/>
                <a:ext cx="987574" cy="557113"/>
                <a:chOff x="6196281" y="3695458"/>
                <a:chExt cx="962994" cy="556513"/>
              </a:xfrm>
            </p:grpSpPr>
            <p:cxnSp>
              <p:nvCxnSpPr>
                <p:cNvPr id="22" name="Straight Connector 21"/>
                <p:cNvCxnSpPr/>
                <p:nvPr/>
              </p:nvCxnSpPr>
              <p:spPr bwMode="auto">
                <a:xfrm>
                  <a:off x="6911830" y="4069924"/>
                  <a:ext cx="247445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FFFCC"/>
                  </a:solidFill>
                  <a:prstDash val="solid"/>
                </a:ln>
                <a:effectLst/>
              </p:spPr>
            </p:cxnSp>
            <p:cxnSp>
              <p:nvCxnSpPr>
                <p:cNvPr id="23" name="Straight Connector 22"/>
                <p:cNvCxnSpPr/>
                <p:nvPr/>
              </p:nvCxnSpPr>
              <p:spPr bwMode="auto">
                <a:xfrm>
                  <a:off x="6196281" y="4069924"/>
                  <a:ext cx="356658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FFFCC"/>
                  </a:solidFill>
                  <a:prstDash val="solid"/>
                </a:ln>
                <a:effectLst/>
              </p:spPr>
            </p:cxnSp>
            <p:sp>
              <p:nvSpPr>
                <p:cNvPr id="24" name="Oval 23"/>
                <p:cNvSpPr/>
                <p:nvPr/>
              </p:nvSpPr>
              <p:spPr>
                <a:xfrm>
                  <a:off x="6551545" y="3886606"/>
                  <a:ext cx="356656" cy="365365"/>
                </a:xfrm>
                <a:prstGeom prst="ellipse">
                  <a:avLst/>
                </a:prstGeom>
                <a:noFill/>
                <a:ln w="38100" cap="flat" cmpd="sng" algn="ctr">
                  <a:solidFill>
                    <a:srgbClr val="FFFFCC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600" kern="0" dirty="0">
                    <a:solidFill>
                      <a:srgbClr val="3A11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25" name="TextBox 200"/>
                <p:cNvSpPr txBox="1">
                  <a:spLocks noChangeArrowheads="1"/>
                </p:cNvSpPr>
                <p:nvPr/>
              </p:nvSpPr>
              <p:spPr bwMode="auto">
                <a:xfrm>
                  <a:off x="6569338" y="3901013"/>
                  <a:ext cx="322313" cy="3381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1600" b="1" kern="0" dirty="0">
                      <a:solidFill>
                        <a:srgbClr val="FFFF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A</a:t>
                  </a:r>
                </a:p>
              </p:txBody>
            </p:sp>
            <p:sp>
              <p:nvSpPr>
                <p:cNvPr id="26" name="TextBox 201"/>
                <p:cNvSpPr txBox="1">
                  <a:spLocks noChangeArrowheads="1"/>
                </p:cNvSpPr>
                <p:nvPr/>
              </p:nvSpPr>
              <p:spPr bwMode="auto">
                <a:xfrm>
                  <a:off x="6293815" y="3746937"/>
                  <a:ext cx="301992" cy="3381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1600" b="1" kern="0" dirty="0">
                      <a:solidFill>
                        <a:srgbClr val="FFFF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+</a:t>
                  </a:r>
                </a:p>
              </p:txBody>
            </p:sp>
            <p:sp>
              <p:nvSpPr>
                <p:cNvPr id="27" name="Rectangle 202"/>
                <p:cNvSpPr>
                  <a:spLocks noChangeArrowheads="1"/>
                </p:cNvSpPr>
                <p:nvPr/>
              </p:nvSpPr>
              <p:spPr bwMode="auto">
                <a:xfrm>
                  <a:off x="6846438" y="3695458"/>
                  <a:ext cx="300430" cy="3381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1600" b="1" kern="0" dirty="0">
                      <a:solidFill>
                        <a:srgbClr val="FFFF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–</a:t>
                  </a:r>
                </a:p>
              </p:txBody>
            </p:sp>
          </p:grpSp>
          <p:cxnSp>
            <p:nvCxnSpPr>
              <p:cNvPr id="14" name="Straight Connector 13"/>
              <p:cNvCxnSpPr/>
              <p:nvPr/>
            </p:nvCxnSpPr>
            <p:spPr>
              <a:xfrm>
                <a:off x="1863909" y="3107533"/>
                <a:ext cx="100584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FFCC"/>
                </a:solidFill>
                <a:prstDash val="solid"/>
              </a:ln>
              <a:effectLst/>
            </p:spPr>
          </p:cxnSp>
          <p:sp>
            <p:nvSpPr>
              <p:cNvPr id="15" name="Arc 14"/>
              <p:cNvSpPr/>
              <p:nvPr/>
            </p:nvSpPr>
            <p:spPr>
              <a:xfrm>
                <a:off x="2857496" y="2873833"/>
                <a:ext cx="393700" cy="457200"/>
              </a:xfrm>
              <a:prstGeom prst="arc">
                <a:avLst>
                  <a:gd name="adj1" fmla="val 18507232"/>
                  <a:gd name="adj2" fmla="val 3490113"/>
                </a:avLst>
              </a:prstGeom>
              <a:noFill/>
              <a:ln w="38100" cap="flat" cmpd="sng" algn="ctr">
                <a:solidFill>
                  <a:srgbClr val="FFFF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IN" sz="1600" kern="0" dirty="0">
                  <a:solidFill>
                    <a:srgbClr val="FFFF00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6" name="Arc 15"/>
              <p:cNvSpPr/>
              <p:nvPr/>
            </p:nvSpPr>
            <p:spPr>
              <a:xfrm rot="10800000">
                <a:off x="2857497" y="2873833"/>
                <a:ext cx="393700" cy="457200"/>
              </a:xfrm>
              <a:prstGeom prst="arc">
                <a:avLst>
                  <a:gd name="adj1" fmla="val 18392288"/>
                  <a:gd name="adj2" fmla="val 3114624"/>
                </a:avLst>
              </a:prstGeom>
              <a:noFill/>
              <a:ln w="38100" cap="flat" cmpd="sng" algn="ctr">
                <a:solidFill>
                  <a:srgbClr val="FFFF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IN" sz="1600" kern="0" dirty="0">
                  <a:solidFill>
                    <a:sysClr val="windowText" lastClr="000000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2388667" y="1174913"/>
                <a:ext cx="1101700" cy="260350"/>
              </a:xfrm>
              <a:custGeom>
                <a:avLst/>
                <a:gdLst>
                  <a:gd name="connsiteX0" fmla="*/ 0 w 1054100"/>
                  <a:gd name="connsiteY0" fmla="*/ 130175 h 260350"/>
                  <a:gd name="connsiteX1" fmla="*/ 149225 w 1054100"/>
                  <a:gd name="connsiteY1" fmla="*/ 130175 h 260350"/>
                  <a:gd name="connsiteX2" fmla="*/ 190500 w 1054100"/>
                  <a:gd name="connsiteY2" fmla="*/ 257175 h 260350"/>
                  <a:gd name="connsiteX3" fmla="*/ 238125 w 1054100"/>
                  <a:gd name="connsiteY3" fmla="*/ 0 h 260350"/>
                  <a:gd name="connsiteX4" fmla="*/ 301625 w 1054100"/>
                  <a:gd name="connsiteY4" fmla="*/ 257175 h 260350"/>
                  <a:gd name="connsiteX5" fmla="*/ 361950 w 1054100"/>
                  <a:gd name="connsiteY5" fmla="*/ 6350 h 260350"/>
                  <a:gd name="connsiteX6" fmla="*/ 422275 w 1054100"/>
                  <a:gd name="connsiteY6" fmla="*/ 257175 h 260350"/>
                  <a:gd name="connsiteX7" fmla="*/ 482600 w 1054100"/>
                  <a:gd name="connsiteY7" fmla="*/ 0 h 260350"/>
                  <a:gd name="connsiteX8" fmla="*/ 549275 w 1054100"/>
                  <a:gd name="connsiteY8" fmla="*/ 260350 h 260350"/>
                  <a:gd name="connsiteX9" fmla="*/ 609600 w 1054100"/>
                  <a:gd name="connsiteY9" fmla="*/ 0 h 260350"/>
                  <a:gd name="connsiteX10" fmla="*/ 666750 w 1054100"/>
                  <a:gd name="connsiteY10" fmla="*/ 254000 h 260350"/>
                  <a:gd name="connsiteX11" fmla="*/ 736600 w 1054100"/>
                  <a:gd name="connsiteY11" fmla="*/ 3175 h 260350"/>
                  <a:gd name="connsiteX12" fmla="*/ 796925 w 1054100"/>
                  <a:gd name="connsiteY12" fmla="*/ 257175 h 260350"/>
                  <a:gd name="connsiteX13" fmla="*/ 854075 w 1054100"/>
                  <a:gd name="connsiteY13" fmla="*/ 3175 h 260350"/>
                  <a:gd name="connsiteX14" fmla="*/ 901700 w 1054100"/>
                  <a:gd name="connsiteY14" fmla="*/ 155575 h 260350"/>
                  <a:gd name="connsiteX15" fmla="*/ 1054100 w 1054100"/>
                  <a:gd name="connsiteY15" fmla="*/ 155575 h 260350"/>
                  <a:gd name="connsiteX16" fmla="*/ 1054100 w 1054100"/>
                  <a:gd name="connsiteY16" fmla="*/ 152400 h 260350"/>
                  <a:gd name="connsiteX17" fmla="*/ 1054100 w 1054100"/>
                  <a:gd name="connsiteY17" fmla="*/ 152400 h 260350"/>
                  <a:gd name="connsiteX0" fmla="*/ 0 w 1054100"/>
                  <a:gd name="connsiteY0" fmla="*/ 130175 h 260350"/>
                  <a:gd name="connsiteX1" fmla="*/ 149225 w 1054100"/>
                  <a:gd name="connsiteY1" fmla="*/ 130175 h 260350"/>
                  <a:gd name="connsiteX2" fmla="*/ 190500 w 1054100"/>
                  <a:gd name="connsiteY2" fmla="*/ 257175 h 260350"/>
                  <a:gd name="connsiteX3" fmla="*/ 238125 w 1054100"/>
                  <a:gd name="connsiteY3" fmla="*/ 0 h 260350"/>
                  <a:gd name="connsiteX4" fmla="*/ 301625 w 1054100"/>
                  <a:gd name="connsiteY4" fmla="*/ 257175 h 260350"/>
                  <a:gd name="connsiteX5" fmla="*/ 361950 w 1054100"/>
                  <a:gd name="connsiteY5" fmla="*/ 6350 h 260350"/>
                  <a:gd name="connsiteX6" fmla="*/ 422275 w 1054100"/>
                  <a:gd name="connsiteY6" fmla="*/ 257175 h 260350"/>
                  <a:gd name="connsiteX7" fmla="*/ 482600 w 1054100"/>
                  <a:gd name="connsiteY7" fmla="*/ 0 h 260350"/>
                  <a:gd name="connsiteX8" fmla="*/ 549275 w 1054100"/>
                  <a:gd name="connsiteY8" fmla="*/ 260350 h 260350"/>
                  <a:gd name="connsiteX9" fmla="*/ 609600 w 1054100"/>
                  <a:gd name="connsiteY9" fmla="*/ 0 h 260350"/>
                  <a:gd name="connsiteX10" fmla="*/ 666750 w 1054100"/>
                  <a:gd name="connsiteY10" fmla="*/ 254000 h 260350"/>
                  <a:gd name="connsiteX11" fmla="*/ 736600 w 1054100"/>
                  <a:gd name="connsiteY11" fmla="*/ 3175 h 260350"/>
                  <a:gd name="connsiteX12" fmla="*/ 796925 w 1054100"/>
                  <a:gd name="connsiteY12" fmla="*/ 257175 h 260350"/>
                  <a:gd name="connsiteX13" fmla="*/ 854075 w 1054100"/>
                  <a:gd name="connsiteY13" fmla="*/ 3175 h 260350"/>
                  <a:gd name="connsiteX14" fmla="*/ 901700 w 1054100"/>
                  <a:gd name="connsiteY14" fmla="*/ 155575 h 260350"/>
                  <a:gd name="connsiteX15" fmla="*/ 1054100 w 1054100"/>
                  <a:gd name="connsiteY15" fmla="*/ 155575 h 260350"/>
                  <a:gd name="connsiteX16" fmla="*/ 1054100 w 1054100"/>
                  <a:gd name="connsiteY16" fmla="*/ 152400 h 260350"/>
                  <a:gd name="connsiteX0" fmla="*/ 0 w 1054100"/>
                  <a:gd name="connsiteY0" fmla="*/ 130175 h 260350"/>
                  <a:gd name="connsiteX1" fmla="*/ 149225 w 1054100"/>
                  <a:gd name="connsiteY1" fmla="*/ 130175 h 260350"/>
                  <a:gd name="connsiteX2" fmla="*/ 190500 w 1054100"/>
                  <a:gd name="connsiteY2" fmla="*/ 257175 h 260350"/>
                  <a:gd name="connsiteX3" fmla="*/ 238125 w 1054100"/>
                  <a:gd name="connsiteY3" fmla="*/ 0 h 260350"/>
                  <a:gd name="connsiteX4" fmla="*/ 301625 w 1054100"/>
                  <a:gd name="connsiteY4" fmla="*/ 257175 h 260350"/>
                  <a:gd name="connsiteX5" fmla="*/ 361950 w 1054100"/>
                  <a:gd name="connsiteY5" fmla="*/ 6350 h 260350"/>
                  <a:gd name="connsiteX6" fmla="*/ 422275 w 1054100"/>
                  <a:gd name="connsiteY6" fmla="*/ 257175 h 260350"/>
                  <a:gd name="connsiteX7" fmla="*/ 482600 w 1054100"/>
                  <a:gd name="connsiteY7" fmla="*/ 0 h 260350"/>
                  <a:gd name="connsiteX8" fmla="*/ 549275 w 1054100"/>
                  <a:gd name="connsiteY8" fmla="*/ 260350 h 260350"/>
                  <a:gd name="connsiteX9" fmla="*/ 609600 w 1054100"/>
                  <a:gd name="connsiteY9" fmla="*/ 0 h 260350"/>
                  <a:gd name="connsiteX10" fmla="*/ 666750 w 1054100"/>
                  <a:gd name="connsiteY10" fmla="*/ 254000 h 260350"/>
                  <a:gd name="connsiteX11" fmla="*/ 736600 w 1054100"/>
                  <a:gd name="connsiteY11" fmla="*/ 3175 h 260350"/>
                  <a:gd name="connsiteX12" fmla="*/ 796925 w 1054100"/>
                  <a:gd name="connsiteY12" fmla="*/ 257175 h 260350"/>
                  <a:gd name="connsiteX13" fmla="*/ 854075 w 1054100"/>
                  <a:gd name="connsiteY13" fmla="*/ 3175 h 260350"/>
                  <a:gd name="connsiteX14" fmla="*/ 901700 w 1054100"/>
                  <a:gd name="connsiteY14" fmla="*/ 155575 h 260350"/>
                  <a:gd name="connsiteX15" fmla="*/ 1054100 w 1054100"/>
                  <a:gd name="connsiteY15" fmla="*/ 152400 h 260350"/>
                  <a:gd name="connsiteX0" fmla="*/ 0 w 901700"/>
                  <a:gd name="connsiteY0" fmla="*/ 130175 h 260350"/>
                  <a:gd name="connsiteX1" fmla="*/ 149225 w 901700"/>
                  <a:gd name="connsiteY1" fmla="*/ 130175 h 260350"/>
                  <a:gd name="connsiteX2" fmla="*/ 190500 w 901700"/>
                  <a:gd name="connsiteY2" fmla="*/ 257175 h 260350"/>
                  <a:gd name="connsiteX3" fmla="*/ 238125 w 901700"/>
                  <a:gd name="connsiteY3" fmla="*/ 0 h 260350"/>
                  <a:gd name="connsiteX4" fmla="*/ 301625 w 901700"/>
                  <a:gd name="connsiteY4" fmla="*/ 257175 h 260350"/>
                  <a:gd name="connsiteX5" fmla="*/ 361950 w 901700"/>
                  <a:gd name="connsiteY5" fmla="*/ 6350 h 260350"/>
                  <a:gd name="connsiteX6" fmla="*/ 422275 w 901700"/>
                  <a:gd name="connsiteY6" fmla="*/ 257175 h 260350"/>
                  <a:gd name="connsiteX7" fmla="*/ 482600 w 901700"/>
                  <a:gd name="connsiteY7" fmla="*/ 0 h 260350"/>
                  <a:gd name="connsiteX8" fmla="*/ 549275 w 901700"/>
                  <a:gd name="connsiteY8" fmla="*/ 260350 h 260350"/>
                  <a:gd name="connsiteX9" fmla="*/ 609600 w 901700"/>
                  <a:gd name="connsiteY9" fmla="*/ 0 h 260350"/>
                  <a:gd name="connsiteX10" fmla="*/ 666750 w 901700"/>
                  <a:gd name="connsiteY10" fmla="*/ 254000 h 260350"/>
                  <a:gd name="connsiteX11" fmla="*/ 736600 w 901700"/>
                  <a:gd name="connsiteY11" fmla="*/ 3175 h 260350"/>
                  <a:gd name="connsiteX12" fmla="*/ 796925 w 901700"/>
                  <a:gd name="connsiteY12" fmla="*/ 257175 h 260350"/>
                  <a:gd name="connsiteX13" fmla="*/ 854075 w 901700"/>
                  <a:gd name="connsiteY13" fmla="*/ 3175 h 260350"/>
                  <a:gd name="connsiteX14" fmla="*/ 901700 w 901700"/>
                  <a:gd name="connsiteY14" fmla="*/ 155575 h 260350"/>
                  <a:gd name="connsiteX0" fmla="*/ 0 w 752475"/>
                  <a:gd name="connsiteY0" fmla="*/ 130175 h 260350"/>
                  <a:gd name="connsiteX1" fmla="*/ 41275 w 752475"/>
                  <a:gd name="connsiteY1" fmla="*/ 257175 h 260350"/>
                  <a:gd name="connsiteX2" fmla="*/ 88900 w 752475"/>
                  <a:gd name="connsiteY2" fmla="*/ 0 h 260350"/>
                  <a:gd name="connsiteX3" fmla="*/ 152400 w 752475"/>
                  <a:gd name="connsiteY3" fmla="*/ 257175 h 260350"/>
                  <a:gd name="connsiteX4" fmla="*/ 212725 w 752475"/>
                  <a:gd name="connsiteY4" fmla="*/ 6350 h 260350"/>
                  <a:gd name="connsiteX5" fmla="*/ 273050 w 752475"/>
                  <a:gd name="connsiteY5" fmla="*/ 257175 h 260350"/>
                  <a:gd name="connsiteX6" fmla="*/ 333375 w 752475"/>
                  <a:gd name="connsiteY6" fmla="*/ 0 h 260350"/>
                  <a:gd name="connsiteX7" fmla="*/ 400050 w 752475"/>
                  <a:gd name="connsiteY7" fmla="*/ 260350 h 260350"/>
                  <a:gd name="connsiteX8" fmla="*/ 460375 w 752475"/>
                  <a:gd name="connsiteY8" fmla="*/ 0 h 260350"/>
                  <a:gd name="connsiteX9" fmla="*/ 517525 w 752475"/>
                  <a:gd name="connsiteY9" fmla="*/ 254000 h 260350"/>
                  <a:gd name="connsiteX10" fmla="*/ 587375 w 752475"/>
                  <a:gd name="connsiteY10" fmla="*/ 3175 h 260350"/>
                  <a:gd name="connsiteX11" fmla="*/ 647700 w 752475"/>
                  <a:gd name="connsiteY11" fmla="*/ 257175 h 260350"/>
                  <a:gd name="connsiteX12" fmla="*/ 704850 w 752475"/>
                  <a:gd name="connsiteY12" fmla="*/ 3175 h 260350"/>
                  <a:gd name="connsiteX13" fmla="*/ 752475 w 752475"/>
                  <a:gd name="connsiteY13" fmla="*/ 155575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52475" h="260350">
                    <a:moveTo>
                      <a:pt x="0" y="130175"/>
                    </a:moveTo>
                    <a:lnTo>
                      <a:pt x="41275" y="257175"/>
                    </a:lnTo>
                    <a:lnTo>
                      <a:pt x="88900" y="0"/>
                    </a:lnTo>
                    <a:lnTo>
                      <a:pt x="152400" y="257175"/>
                    </a:lnTo>
                    <a:lnTo>
                      <a:pt x="212725" y="6350"/>
                    </a:lnTo>
                    <a:lnTo>
                      <a:pt x="273050" y="257175"/>
                    </a:lnTo>
                    <a:lnTo>
                      <a:pt x="333375" y="0"/>
                    </a:lnTo>
                    <a:lnTo>
                      <a:pt x="400050" y="260350"/>
                    </a:lnTo>
                    <a:lnTo>
                      <a:pt x="460375" y="0"/>
                    </a:lnTo>
                    <a:lnTo>
                      <a:pt x="517525" y="254000"/>
                    </a:lnTo>
                    <a:lnTo>
                      <a:pt x="587375" y="3175"/>
                    </a:lnTo>
                    <a:lnTo>
                      <a:pt x="647700" y="257175"/>
                    </a:lnTo>
                    <a:lnTo>
                      <a:pt x="704850" y="3175"/>
                    </a:lnTo>
                    <a:lnTo>
                      <a:pt x="752475" y="155575"/>
                    </a:lnTo>
                  </a:path>
                </a:pathLst>
              </a:custGeom>
              <a:noFill/>
              <a:ln w="38100" cap="flat" cmpd="sng" algn="ctr">
                <a:solidFill>
                  <a:srgbClr val="FFFFC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60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 rot="5400000">
                <a:off x="4086063" y="2777494"/>
                <a:ext cx="73152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FFCC"/>
                </a:solidFill>
                <a:prstDash val="solid"/>
              </a:ln>
              <a:effectLst/>
            </p:spPr>
          </p:cxnSp>
          <p:sp>
            <p:nvSpPr>
              <p:cNvPr id="19" name="Flowchart: Connector 18"/>
              <p:cNvSpPr/>
              <p:nvPr/>
            </p:nvSpPr>
            <p:spPr>
              <a:xfrm>
                <a:off x="2993229" y="3040878"/>
                <a:ext cx="121424" cy="121424"/>
              </a:xfrm>
              <a:prstGeom prst="flowChartConnector">
                <a:avLst/>
              </a:prstGeom>
              <a:solidFill>
                <a:srgbClr val="FFFFCC"/>
              </a:solidFill>
              <a:ln>
                <a:solidFill>
                  <a:srgbClr val="FFFFCC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3258369" y="3126583"/>
                <a:ext cx="118872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FFCC"/>
                </a:solidFill>
                <a:prstDash val="solid"/>
              </a:ln>
              <a:effectLst/>
            </p:spPr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2558517" y="938743"/>
                <a:ext cx="762000" cy="685800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FFC000"/>
                </a:solidFill>
                <a:prstDash val="solid"/>
                <a:tailEnd type="stealth" w="lg" len="lg"/>
              </a:ln>
              <a:effectLst/>
            </p:spPr>
          </p:cxnSp>
        </p:grpSp>
        <p:grpSp>
          <p:nvGrpSpPr>
            <p:cNvPr id="139" name="Group 79"/>
            <p:cNvGrpSpPr/>
            <p:nvPr/>
          </p:nvGrpSpPr>
          <p:grpSpPr>
            <a:xfrm>
              <a:off x="873577" y="1577571"/>
              <a:ext cx="1206387" cy="1367235"/>
              <a:chOff x="6172200" y="1371600"/>
              <a:chExt cx="1143000" cy="1143000"/>
            </a:xfrm>
            <a:scene3d>
              <a:camera prst="isometricOffAxis2Top"/>
              <a:lightRig rig="threePt" dir="t"/>
            </a:scene3d>
          </p:grpSpPr>
          <p:sp>
            <p:nvSpPr>
              <p:cNvPr id="140" name="Flowchart: Connector 139"/>
              <p:cNvSpPr/>
              <p:nvPr/>
            </p:nvSpPr>
            <p:spPr>
              <a:xfrm>
                <a:off x="6526164" y="1720644"/>
                <a:ext cx="457200" cy="457200"/>
              </a:xfrm>
              <a:prstGeom prst="flowChartConnector">
                <a:avLst/>
              </a:prstGeom>
              <a:noFill/>
              <a:ln w="38100" cap="flat" cmpd="sng" algn="ctr">
                <a:solidFill>
                  <a:srgbClr val="800000"/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dirty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41" name="Flowchart: Connector 140"/>
              <p:cNvSpPr/>
              <p:nvPr/>
            </p:nvSpPr>
            <p:spPr>
              <a:xfrm>
                <a:off x="6420468" y="1612488"/>
                <a:ext cx="685800" cy="685800"/>
              </a:xfrm>
              <a:prstGeom prst="flowChartConnector">
                <a:avLst/>
              </a:prstGeom>
              <a:noFill/>
              <a:ln w="38100" cap="flat" cmpd="sng" algn="ctr">
                <a:solidFill>
                  <a:srgbClr val="800000"/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dirty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42" name="Flowchart: Connector 141"/>
              <p:cNvSpPr/>
              <p:nvPr/>
            </p:nvSpPr>
            <p:spPr>
              <a:xfrm>
                <a:off x="6296469" y="1482967"/>
                <a:ext cx="914400" cy="914400"/>
              </a:xfrm>
              <a:prstGeom prst="flowChartConnector">
                <a:avLst/>
              </a:prstGeom>
              <a:noFill/>
              <a:ln w="38100" cap="flat" cmpd="sng" algn="ctr">
                <a:solidFill>
                  <a:srgbClr val="800000"/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dirty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43" name="Flowchart: Connector 142"/>
              <p:cNvSpPr/>
              <p:nvPr/>
            </p:nvSpPr>
            <p:spPr>
              <a:xfrm>
                <a:off x="6172200" y="1371600"/>
                <a:ext cx="1143000" cy="1143000"/>
              </a:xfrm>
              <a:prstGeom prst="flowChartConnector">
                <a:avLst/>
              </a:prstGeom>
              <a:noFill/>
              <a:ln w="38100" cap="flat" cmpd="sng" algn="ctr">
                <a:solidFill>
                  <a:srgbClr val="800000"/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dirty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44" name="Flowchart: Connector 143"/>
              <p:cNvSpPr/>
              <p:nvPr/>
            </p:nvSpPr>
            <p:spPr>
              <a:xfrm>
                <a:off x="6644148" y="1843536"/>
                <a:ext cx="228600" cy="228600"/>
              </a:xfrm>
              <a:prstGeom prst="flowChartConnector">
                <a:avLst/>
              </a:prstGeom>
              <a:noFill/>
              <a:ln w="38100" cap="flat" cmpd="sng" algn="ctr">
                <a:solidFill>
                  <a:srgbClr val="800000"/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dirty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</p:grpSp>
        <p:cxnSp>
          <p:nvCxnSpPr>
            <p:cNvPr id="153" name="Straight Connector 152"/>
            <p:cNvCxnSpPr/>
            <p:nvPr/>
          </p:nvCxnSpPr>
          <p:spPr>
            <a:xfrm rot="5400000">
              <a:off x="1115077" y="1870845"/>
              <a:ext cx="755628" cy="0"/>
            </a:xfrm>
            <a:prstGeom prst="line">
              <a:avLst/>
            </a:prstGeom>
            <a:noFill/>
            <a:ln w="38100" cap="rnd" cmpd="sng" algn="ctr">
              <a:solidFill>
                <a:srgbClr val="FFFFCC"/>
              </a:solidFill>
              <a:prstDash val="solid"/>
            </a:ln>
            <a:effectLst/>
          </p:spPr>
        </p:cxnSp>
        <p:sp>
          <p:nvSpPr>
            <p:cNvPr id="154" name="Rectangle 153"/>
            <p:cNvSpPr>
              <a:spLocks noChangeArrowheads="1"/>
            </p:cNvSpPr>
            <p:nvPr/>
          </p:nvSpPr>
          <p:spPr bwMode="auto">
            <a:xfrm>
              <a:off x="1327927" y="1061729"/>
              <a:ext cx="31130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kern="0" dirty="0">
                  <a:solidFill>
                    <a:srgbClr val="FFFF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cxnSp>
        <p:nvCxnSpPr>
          <p:cNvPr id="59" name="Straight Arrow Connector 58"/>
          <p:cNvCxnSpPr/>
          <p:nvPr/>
        </p:nvCxnSpPr>
        <p:spPr>
          <a:xfrm rot="16200000" flipV="1">
            <a:off x="1467139" y="1721965"/>
            <a:ext cx="45720" cy="1588"/>
          </a:xfrm>
          <a:prstGeom prst="straightConnector1">
            <a:avLst/>
          </a:prstGeom>
          <a:noFill/>
          <a:ln w="57150" cap="flat" cmpd="sng" algn="ctr">
            <a:solidFill>
              <a:srgbClr val="00FFFF"/>
            </a:solidFill>
            <a:prstDash val="solid"/>
            <a:tailEnd type="stealth" w="med" len="med"/>
          </a:ln>
          <a:effectLst/>
        </p:spPr>
      </p:cxnSp>
      <p:cxnSp>
        <p:nvCxnSpPr>
          <p:cNvPr id="60" name="Straight Arrow Connector 59"/>
          <p:cNvCxnSpPr/>
          <p:nvPr/>
        </p:nvCxnSpPr>
        <p:spPr>
          <a:xfrm rot="16200000" flipV="1">
            <a:off x="1467139" y="2922115"/>
            <a:ext cx="45720" cy="1588"/>
          </a:xfrm>
          <a:prstGeom prst="straightConnector1">
            <a:avLst/>
          </a:prstGeom>
          <a:noFill/>
          <a:ln w="57150" cap="flat" cmpd="sng" algn="ctr">
            <a:solidFill>
              <a:srgbClr val="00FFFF"/>
            </a:solidFill>
            <a:prstDash val="solid"/>
            <a:tailEnd type="stealth" w="med" len="med"/>
          </a:ln>
          <a:effectLst/>
        </p:spPr>
      </p:cxnSp>
      <p:grpSp>
        <p:nvGrpSpPr>
          <p:cNvPr id="61" name="Group 79"/>
          <p:cNvGrpSpPr/>
          <p:nvPr/>
        </p:nvGrpSpPr>
        <p:grpSpPr>
          <a:xfrm>
            <a:off x="870858" y="1573534"/>
            <a:ext cx="1207008" cy="1371600"/>
            <a:chOff x="6172200" y="1371600"/>
            <a:chExt cx="1143000" cy="1143000"/>
          </a:xfrm>
          <a:scene3d>
            <a:camera prst="isometricOffAxis2Top"/>
            <a:lightRig rig="threePt" dir="t"/>
          </a:scene3d>
        </p:grpSpPr>
        <p:sp>
          <p:nvSpPr>
            <p:cNvPr id="62" name="Flowchart: Connector 61"/>
            <p:cNvSpPr/>
            <p:nvPr/>
          </p:nvSpPr>
          <p:spPr>
            <a:xfrm>
              <a:off x="6526164" y="1720644"/>
              <a:ext cx="457200" cy="457200"/>
            </a:xfrm>
            <a:prstGeom prst="flowChartConnector">
              <a:avLst/>
            </a:prstGeom>
            <a:noFill/>
            <a:ln w="38100" cap="flat" cmpd="sng" algn="ctr">
              <a:solidFill>
                <a:srgbClr val="8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63" name="Flowchart: Connector 62"/>
            <p:cNvSpPr/>
            <p:nvPr/>
          </p:nvSpPr>
          <p:spPr>
            <a:xfrm>
              <a:off x="6420468" y="1612488"/>
              <a:ext cx="685800" cy="685800"/>
            </a:xfrm>
            <a:prstGeom prst="flowChartConnector">
              <a:avLst/>
            </a:prstGeom>
            <a:noFill/>
            <a:ln w="38100" cap="flat" cmpd="sng" algn="ctr">
              <a:solidFill>
                <a:srgbClr val="8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64" name="Flowchart: Connector 63"/>
            <p:cNvSpPr/>
            <p:nvPr/>
          </p:nvSpPr>
          <p:spPr>
            <a:xfrm>
              <a:off x="6296469" y="1482967"/>
              <a:ext cx="914400" cy="914400"/>
            </a:xfrm>
            <a:prstGeom prst="flowChartConnector">
              <a:avLst/>
            </a:prstGeom>
            <a:noFill/>
            <a:ln w="38100" cap="flat" cmpd="sng" algn="ctr">
              <a:solidFill>
                <a:srgbClr val="8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65" name="Flowchart: Connector 64"/>
            <p:cNvSpPr/>
            <p:nvPr/>
          </p:nvSpPr>
          <p:spPr>
            <a:xfrm>
              <a:off x="6172200" y="1371600"/>
              <a:ext cx="1143000" cy="1143000"/>
            </a:xfrm>
            <a:prstGeom prst="flowChartConnector">
              <a:avLst/>
            </a:prstGeom>
            <a:noFill/>
            <a:ln w="38100" cap="flat" cmpd="sng" algn="ctr">
              <a:solidFill>
                <a:srgbClr val="8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66" name="Flowchart: Connector 65"/>
            <p:cNvSpPr/>
            <p:nvPr/>
          </p:nvSpPr>
          <p:spPr>
            <a:xfrm>
              <a:off x="6644148" y="1843536"/>
              <a:ext cx="228600" cy="228600"/>
            </a:xfrm>
            <a:prstGeom prst="flowChartConnector">
              <a:avLst/>
            </a:prstGeom>
            <a:noFill/>
            <a:ln w="38100" cap="flat" cmpd="sng" algn="ctr">
              <a:solidFill>
                <a:srgbClr val="8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690479" y="1766571"/>
            <a:ext cx="620042" cy="1225610"/>
            <a:chOff x="4075194" y="1574741"/>
            <a:chExt cx="620042" cy="1225610"/>
          </a:xfrm>
        </p:grpSpPr>
        <p:cxnSp>
          <p:nvCxnSpPr>
            <p:cNvPr id="76" name="Straight Connector 75"/>
            <p:cNvCxnSpPr/>
            <p:nvPr/>
          </p:nvCxnSpPr>
          <p:spPr>
            <a:xfrm rot="5400000">
              <a:off x="4451823" y="1849879"/>
              <a:ext cx="0" cy="252000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77" name="Straight Connector 76"/>
            <p:cNvCxnSpPr/>
            <p:nvPr/>
          </p:nvCxnSpPr>
          <p:spPr>
            <a:xfrm rot="5400000">
              <a:off x="4379949" y="2173270"/>
              <a:ext cx="143748" cy="0"/>
            </a:xfrm>
            <a:prstGeom prst="line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78" name="Straight Connector 77"/>
            <p:cNvCxnSpPr/>
            <p:nvPr/>
          </p:nvCxnSpPr>
          <p:spPr>
            <a:xfrm rot="5400000">
              <a:off x="4451823" y="2126175"/>
              <a:ext cx="0" cy="252000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79" name="Straight Connector 78"/>
            <p:cNvCxnSpPr/>
            <p:nvPr/>
          </p:nvCxnSpPr>
          <p:spPr>
            <a:xfrm rot="5400000">
              <a:off x="4451823" y="2146908"/>
              <a:ext cx="0" cy="486827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  <p:sp>
          <p:nvSpPr>
            <p:cNvPr id="80" name="Rectangle 202"/>
            <p:cNvSpPr>
              <a:spLocks noChangeArrowheads="1"/>
            </p:cNvSpPr>
            <p:nvPr/>
          </p:nvSpPr>
          <p:spPr bwMode="auto">
            <a:xfrm>
              <a:off x="4075194" y="1574741"/>
              <a:ext cx="312907" cy="400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rgbClr val="FFFF00"/>
                  </a:solidFill>
                  <a:latin typeface="Bookman Old Style" pitchFamily="18" charset="0"/>
                </a:rPr>
                <a:t>–</a:t>
              </a:r>
            </a:p>
          </p:txBody>
        </p:sp>
        <p:sp>
          <p:nvSpPr>
            <p:cNvPr id="81" name="Rectangle 202"/>
            <p:cNvSpPr>
              <a:spLocks noChangeArrowheads="1"/>
            </p:cNvSpPr>
            <p:nvPr/>
          </p:nvSpPr>
          <p:spPr bwMode="auto">
            <a:xfrm>
              <a:off x="4086664" y="2400241"/>
              <a:ext cx="3385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cxnSp>
          <p:nvCxnSpPr>
            <p:cNvPr id="82" name="Straight Connector 81"/>
            <p:cNvCxnSpPr/>
            <p:nvPr/>
          </p:nvCxnSpPr>
          <p:spPr>
            <a:xfrm rot="5400000">
              <a:off x="4451823" y="1870613"/>
              <a:ext cx="0" cy="486827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</p:grpSp>
      <p:cxnSp>
        <p:nvCxnSpPr>
          <p:cNvPr id="83" name="Straight Arrow Connector 82"/>
          <p:cNvCxnSpPr/>
          <p:nvPr/>
        </p:nvCxnSpPr>
        <p:spPr>
          <a:xfrm rot="16200000" flipV="1">
            <a:off x="1467139" y="1721965"/>
            <a:ext cx="45720" cy="1588"/>
          </a:xfrm>
          <a:prstGeom prst="straightConnector1">
            <a:avLst/>
          </a:prstGeom>
          <a:noFill/>
          <a:ln w="57150" cap="flat" cmpd="sng" algn="ctr">
            <a:solidFill>
              <a:srgbClr val="00FFFF"/>
            </a:solidFill>
            <a:prstDash val="solid"/>
            <a:tailEnd type="stealth" w="med" len="med"/>
          </a:ln>
          <a:effectLst/>
        </p:spPr>
      </p:cxnSp>
      <p:cxnSp>
        <p:nvCxnSpPr>
          <p:cNvPr id="84" name="Straight Arrow Connector 83"/>
          <p:cNvCxnSpPr/>
          <p:nvPr/>
        </p:nvCxnSpPr>
        <p:spPr>
          <a:xfrm rot="16200000" flipV="1">
            <a:off x="1467139" y="2922115"/>
            <a:ext cx="45720" cy="1588"/>
          </a:xfrm>
          <a:prstGeom prst="straightConnector1">
            <a:avLst/>
          </a:prstGeom>
          <a:noFill/>
          <a:ln w="57150" cap="flat" cmpd="sng" algn="ctr">
            <a:solidFill>
              <a:srgbClr val="00FFFF"/>
            </a:solidFill>
            <a:prstDash val="solid"/>
            <a:tailEnd type="stealth" w="med" len="med"/>
          </a:ln>
          <a:effectLst/>
        </p:spPr>
      </p:cxnSp>
      <p:pic>
        <p:nvPicPr>
          <p:cNvPr id="85" name="Picture 84" descr="thumbs-up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2209" y="1568395"/>
            <a:ext cx="683421" cy="911228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>
            <a:off x="2227709" y="2924821"/>
            <a:ext cx="3129072" cy="643602"/>
            <a:chOff x="3608690" y="2675468"/>
            <a:chExt cx="2191334" cy="776197"/>
          </a:xfrm>
        </p:grpSpPr>
        <p:sp>
          <p:nvSpPr>
            <p:cNvPr id="90" name="Rounded Rectangle 89"/>
            <p:cNvSpPr/>
            <p:nvPr/>
          </p:nvSpPr>
          <p:spPr>
            <a:xfrm>
              <a:off x="4058633" y="2675468"/>
              <a:ext cx="1356115" cy="776197"/>
            </a:xfrm>
            <a:prstGeom prst="roundRect">
              <a:avLst/>
            </a:prstGeom>
            <a:gradFill flip="none" rotWithShape="1">
              <a:gsLst>
                <a:gs pos="0">
                  <a:srgbClr val="66FFFF">
                    <a:tint val="66000"/>
                    <a:satMod val="160000"/>
                  </a:srgbClr>
                </a:gs>
                <a:gs pos="50000">
                  <a:srgbClr val="66FFFF">
                    <a:tint val="44500"/>
                    <a:satMod val="160000"/>
                  </a:srgbClr>
                </a:gs>
                <a:gs pos="100000">
                  <a:srgbClr val="66FFFF">
                    <a:tint val="23500"/>
                    <a:satMod val="160000"/>
                  </a:srgbClr>
                </a:gs>
              </a:gsLst>
              <a:lin ang="81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608690" y="2724457"/>
              <a:ext cx="2191334" cy="70525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b="1" kern="0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magnetic field is </a:t>
              </a:r>
            </a:p>
            <a:p>
              <a:pPr algn="ctr">
                <a:defRPr/>
              </a:pPr>
              <a:r>
                <a:rPr lang="en-US" sz="1600" b="1" kern="0" dirty="0" err="1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anticlock</a:t>
              </a:r>
              <a:r>
                <a:rPr lang="en-US" sz="1600" b="1" kern="0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-wise </a:t>
              </a:r>
            </a:p>
          </p:txBody>
        </p:sp>
      </p:grpSp>
      <p:sp>
        <p:nvSpPr>
          <p:cNvPr id="92" name="Arc 91"/>
          <p:cNvSpPr/>
          <p:nvPr/>
        </p:nvSpPr>
        <p:spPr>
          <a:xfrm flipH="1" flipV="1">
            <a:off x="1138329" y="2835848"/>
            <a:ext cx="670720" cy="279466"/>
          </a:xfrm>
          <a:prstGeom prst="arc">
            <a:avLst>
              <a:gd name="adj1" fmla="val 8441129"/>
              <a:gd name="adj2" fmla="val 2700000"/>
            </a:avLst>
          </a:prstGeom>
          <a:noFill/>
          <a:ln w="25400" cap="flat" cmpd="sng" algn="ctr">
            <a:solidFill>
              <a:srgbClr val="FFFF00"/>
            </a:solidFill>
            <a:prstDash val="solid"/>
            <a:headEnd type="arrow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algn="ctr">
              <a:defRPr/>
            </a:pPr>
            <a:endParaRPr lang="en-US" sz="2000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grpSp>
        <p:nvGrpSpPr>
          <p:cNvPr id="93" name="Group 92"/>
          <p:cNvGrpSpPr/>
          <p:nvPr/>
        </p:nvGrpSpPr>
        <p:grpSpPr>
          <a:xfrm flipV="1">
            <a:off x="3661410" y="1794510"/>
            <a:ext cx="666750" cy="1225609"/>
            <a:chOff x="4028486" y="1539817"/>
            <a:chExt cx="666750" cy="1225609"/>
          </a:xfrm>
        </p:grpSpPr>
        <p:cxnSp>
          <p:nvCxnSpPr>
            <p:cNvPr id="94" name="Straight Connector 93"/>
            <p:cNvCxnSpPr/>
            <p:nvPr/>
          </p:nvCxnSpPr>
          <p:spPr>
            <a:xfrm rot="5400000">
              <a:off x="4451823" y="1849879"/>
              <a:ext cx="0" cy="252000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95" name="Straight Connector 94"/>
            <p:cNvCxnSpPr/>
            <p:nvPr/>
          </p:nvCxnSpPr>
          <p:spPr>
            <a:xfrm rot="5400000">
              <a:off x="4379949" y="2173270"/>
              <a:ext cx="143748" cy="0"/>
            </a:xfrm>
            <a:prstGeom prst="line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96" name="Straight Connector 95"/>
            <p:cNvCxnSpPr/>
            <p:nvPr/>
          </p:nvCxnSpPr>
          <p:spPr>
            <a:xfrm rot="5400000">
              <a:off x="4451823" y="2126175"/>
              <a:ext cx="0" cy="252000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97" name="Straight Connector 96"/>
            <p:cNvCxnSpPr/>
            <p:nvPr/>
          </p:nvCxnSpPr>
          <p:spPr>
            <a:xfrm rot="5400000">
              <a:off x="4451823" y="2146908"/>
              <a:ext cx="0" cy="486827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  <p:sp>
          <p:nvSpPr>
            <p:cNvPr id="98" name="Rectangle 202"/>
            <p:cNvSpPr>
              <a:spLocks noChangeArrowheads="1"/>
            </p:cNvSpPr>
            <p:nvPr/>
          </p:nvSpPr>
          <p:spPr bwMode="auto">
            <a:xfrm>
              <a:off x="4068844" y="1539817"/>
              <a:ext cx="312907" cy="400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rgbClr val="FFFF00"/>
                  </a:solidFill>
                  <a:latin typeface="Bookman Old Style" pitchFamily="18" charset="0"/>
                </a:rPr>
                <a:t>–</a:t>
              </a:r>
            </a:p>
          </p:txBody>
        </p:sp>
        <p:sp>
          <p:nvSpPr>
            <p:cNvPr id="99" name="Rectangle 202"/>
            <p:cNvSpPr>
              <a:spLocks noChangeArrowheads="1"/>
            </p:cNvSpPr>
            <p:nvPr/>
          </p:nvSpPr>
          <p:spPr bwMode="auto">
            <a:xfrm>
              <a:off x="4028486" y="2365316"/>
              <a:ext cx="3385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cxnSp>
          <p:nvCxnSpPr>
            <p:cNvPr id="100" name="Straight Connector 99"/>
            <p:cNvCxnSpPr/>
            <p:nvPr/>
          </p:nvCxnSpPr>
          <p:spPr>
            <a:xfrm rot="5400000">
              <a:off x="4451823" y="1870613"/>
              <a:ext cx="0" cy="486827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</p:grpSp>
      <p:sp>
        <p:nvSpPr>
          <p:cNvPr id="101" name="Arc 100"/>
          <p:cNvSpPr/>
          <p:nvPr/>
        </p:nvSpPr>
        <p:spPr>
          <a:xfrm flipH="1" flipV="1">
            <a:off x="1142363" y="2835848"/>
            <a:ext cx="670720" cy="279466"/>
          </a:xfrm>
          <a:prstGeom prst="arc">
            <a:avLst>
              <a:gd name="adj1" fmla="val 8441129"/>
              <a:gd name="adj2" fmla="val 2700000"/>
            </a:avLst>
          </a:prstGeom>
          <a:noFill/>
          <a:ln w="25400" cap="flat" cmpd="sng" algn="ctr">
            <a:solidFill>
              <a:srgbClr val="FFFF00"/>
            </a:solidFill>
            <a:prstDash val="solid"/>
            <a:tailEnd type="stealth" w="lg" len="lg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algn="ctr">
              <a:defRPr/>
            </a:pPr>
            <a:endParaRPr lang="en-US" sz="2000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pic>
        <p:nvPicPr>
          <p:cNvPr id="102" name="Picture 101" descr="thumbs-up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800000">
            <a:off x="1250602" y="1929393"/>
            <a:ext cx="683421" cy="911228"/>
          </a:xfrm>
          <a:prstGeom prst="rect">
            <a:avLst/>
          </a:prstGeom>
        </p:spPr>
      </p:pic>
      <p:grpSp>
        <p:nvGrpSpPr>
          <p:cNvPr id="106" name="Group 105"/>
          <p:cNvGrpSpPr/>
          <p:nvPr/>
        </p:nvGrpSpPr>
        <p:grpSpPr>
          <a:xfrm>
            <a:off x="2152202" y="3049274"/>
            <a:ext cx="1788906" cy="638503"/>
            <a:chOff x="3739531" y="2697193"/>
            <a:chExt cx="1378075" cy="1029828"/>
          </a:xfrm>
        </p:grpSpPr>
        <p:sp>
          <p:nvSpPr>
            <p:cNvPr id="107" name="Rounded Rectangle 106"/>
            <p:cNvSpPr/>
            <p:nvPr/>
          </p:nvSpPr>
          <p:spPr>
            <a:xfrm>
              <a:off x="3771383" y="2697193"/>
              <a:ext cx="1312554" cy="1029828"/>
            </a:xfrm>
            <a:prstGeom prst="roundRect">
              <a:avLst/>
            </a:prstGeom>
            <a:gradFill flip="none" rotWithShape="1">
              <a:gsLst>
                <a:gs pos="0">
                  <a:srgbClr val="00FFFF">
                    <a:tint val="66000"/>
                    <a:satMod val="160000"/>
                  </a:srgbClr>
                </a:gs>
                <a:gs pos="50000">
                  <a:srgbClr val="00FFFF">
                    <a:tint val="44500"/>
                    <a:satMod val="160000"/>
                  </a:srgbClr>
                </a:gs>
                <a:gs pos="100000">
                  <a:srgbClr val="00FFFF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739531" y="2752933"/>
              <a:ext cx="1378075" cy="94317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b="1" kern="0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magnetic field is clock-wise </a:t>
              </a:r>
            </a:p>
          </p:txBody>
        </p:sp>
      </p:grpSp>
      <p:cxnSp>
        <p:nvCxnSpPr>
          <p:cNvPr id="109" name="Straight Arrow Connector 108"/>
          <p:cNvCxnSpPr/>
          <p:nvPr/>
        </p:nvCxnSpPr>
        <p:spPr>
          <a:xfrm rot="5400000" flipV="1">
            <a:off x="1467457" y="1871190"/>
            <a:ext cx="45720" cy="1588"/>
          </a:xfrm>
          <a:prstGeom prst="straightConnector1">
            <a:avLst/>
          </a:prstGeom>
          <a:noFill/>
          <a:ln w="57150" cap="flat" cmpd="sng" algn="ctr">
            <a:solidFill>
              <a:srgbClr val="00FFFF"/>
            </a:solidFill>
            <a:prstDash val="solid"/>
            <a:tailEnd type="stealth" w="med" len="med"/>
          </a:ln>
          <a:effectLst/>
        </p:spPr>
      </p:cxnSp>
      <p:cxnSp>
        <p:nvCxnSpPr>
          <p:cNvPr id="110" name="Straight Arrow Connector 109"/>
          <p:cNvCxnSpPr/>
          <p:nvPr/>
        </p:nvCxnSpPr>
        <p:spPr>
          <a:xfrm rot="5400000" flipV="1">
            <a:off x="1467457" y="3071340"/>
            <a:ext cx="45720" cy="1588"/>
          </a:xfrm>
          <a:prstGeom prst="straightConnector1">
            <a:avLst/>
          </a:prstGeom>
          <a:noFill/>
          <a:ln w="57150" cap="flat" cmpd="sng" algn="ctr">
            <a:solidFill>
              <a:srgbClr val="00FFFF"/>
            </a:solidFill>
            <a:prstDash val="solid"/>
            <a:tailEnd type="stealth" w="med" len="med"/>
          </a:ln>
          <a:effectLst/>
        </p:spPr>
      </p:cxnSp>
      <p:cxnSp>
        <p:nvCxnSpPr>
          <p:cNvPr id="111" name="Straight Arrow Connector 110"/>
          <p:cNvCxnSpPr/>
          <p:nvPr/>
        </p:nvCxnSpPr>
        <p:spPr>
          <a:xfrm rot="5400000" flipV="1">
            <a:off x="1467457" y="1871190"/>
            <a:ext cx="45720" cy="1588"/>
          </a:xfrm>
          <a:prstGeom prst="straightConnector1">
            <a:avLst/>
          </a:prstGeom>
          <a:noFill/>
          <a:ln w="57150" cap="flat" cmpd="sng" algn="ctr">
            <a:solidFill>
              <a:srgbClr val="00FFFF"/>
            </a:solidFill>
            <a:prstDash val="solid"/>
            <a:tailEnd type="stealth" w="med" len="med"/>
          </a:ln>
          <a:effectLst/>
        </p:spPr>
      </p:cxnSp>
      <p:cxnSp>
        <p:nvCxnSpPr>
          <p:cNvPr id="112" name="Straight Arrow Connector 111"/>
          <p:cNvCxnSpPr/>
          <p:nvPr/>
        </p:nvCxnSpPr>
        <p:spPr>
          <a:xfrm rot="5400000" flipV="1">
            <a:off x="1467457" y="3071340"/>
            <a:ext cx="45720" cy="1588"/>
          </a:xfrm>
          <a:prstGeom prst="straightConnector1">
            <a:avLst/>
          </a:prstGeom>
          <a:noFill/>
          <a:ln w="57150" cap="flat" cmpd="sng" algn="ctr">
            <a:solidFill>
              <a:srgbClr val="00FFFF"/>
            </a:solidFill>
            <a:prstDash val="solid"/>
            <a:tailEnd type="stealth" w="med" len="med"/>
          </a:ln>
          <a:effectLst/>
        </p:spPr>
      </p:cxnSp>
      <p:sp>
        <p:nvSpPr>
          <p:cNvPr id="117" name="Rectangle 116"/>
          <p:cNvSpPr/>
          <p:nvPr/>
        </p:nvSpPr>
        <p:spPr>
          <a:xfrm>
            <a:off x="1616704" y="301317"/>
            <a:ext cx="5910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haroni" panose="02010803020104030203" pitchFamily="2" charset="-79"/>
                <a:ea typeface="Arial Unicode MS" pitchFamily="34" charset="-128"/>
                <a:cs typeface="Aharoni" panose="02010803020104030203" pitchFamily="2" charset="-79"/>
              </a:rPr>
              <a:t>MAGNETIC FIELD FOR A STRAIGHT CONDUCTOR</a:t>
            </a:r>
          </a:p>
        </p:txBody>
      </p:sp>
    </p:spTree>
    <p:extLst>
      <p:ext uri="{BB962C8B-B14F-4D97-AF65-F5344CB8AC3E}">
        <p14:creationId xmlns:p14="http://schemas.microsoft.com/office/powerpoint/2010/main" val="13584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2" grpId="1" animBg="1"/>
      <p:bldP spid="10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83284" y="1061729"/>
            <a:ext cx="3287539" cy="2540130"/>
            <a:chOff x="783284" y="1061729"/>
            <a:chExt cx="3287539" cy="254013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490509" y="2633354"/>
              <a:ext cx="0" cy="634208"/>
            </a:xfrm>
            <a:prstGeom prst="line">
              <a:avLst/>
            </a:prstGeom>
            <a:noFill/>
            <a:ln w="38100" cap="rnd" cmpd="sng" algn="ctr">
              <a:solidFill>
                <a:srgbClr val="FFFFCC"/>
              </a:solidFill>
              <a:prstDash val="solid"/>
            </a:ln>
            <a:effectLst/>
          </p:spPr>
        </p:cxnSp>
        <p:sp>
          <p:nvSpPr>
            <p:cNvPr id="6" name="Rectangle 5"/>
            <p:cNvSpPr/>
            <p:nvPr/>
          </p:nvSpPr>
          <p:spPr>
            <a:xfrm>
              <a:off x="783284" y="1366529"/>
              <a:ext cx="1405232" cy="1752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  <a:scene3d>
              <a:camera prst="perspectiveRelaxed" fov="7200000">
                <a:rot lat="174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Flowchart: Connector 6"/>
            <p:cNvSpPr/>
            <p:nvPr/>
          </p:nvSpPr>
          <p:spPr>
            <a:xfrm>
              <a:off x="1440180" y="2216159"/>
              <a:ext cx="91440" cy="91440"/>
            </a:xfrm>
            <a:prstGeom prst="flowChartConnector">
              <a:avLst/>
            </a:prstGeom>
            <a:solidFill>
              <a:sysClr val="windowText" lastClr="000000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  <a:scene3d>
              <a:camera prst="isometricOffAxis2Top"/>
              <a:lightRig rig="threePt" dir="t"/>
            </a:scene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318309" y="3263305"/>
              <a:ext cx="33054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FFF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482909" y="1105113"/>
              <a:ext cx="2587914" cy="2392299"/>
              <a:chOff x="1863909" y="938734"/>
              <a:chExt cx="2587914" cy="2392299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rot="5400000">
                <a:off x="4108923" y="1638300"/>
                <a:ext cx="6858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FFCC"/>
                </a:solidFill>
                <a:prstDash val="solid"/>
              </a:ln>
              <a:effectLst/>
            </p:spPr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863909" y="1323249"/>
                <a:ext cx="54864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FFCC"/>
                </a:solidFill>
                <a:prstDash val="solid"/>
              </a:ln>
              <a:effectLst/>
            </p:spPr>
          </p:cxnSp>
          <p:grpSp>
            <p:nvGrpSpPr>
              <p:cNvPr id="13" name="Group 196"/>
              <p:cNvGrpSpPr>
                <a:grpSpLocks/>
              </p:cNvGrpSpPr>
              <p:nvPr/>
            </p:nvGrpSpPr>
            <p:grpSpPr bwMode="auto">
              <a:xfrm>
                <a:off x="3464247" y="938734"/>
                <a:ext cx="987574" cy="557113"/>
                <a:chOff x="6196281" y="3695458"/>
                <a:chExt cx="962994" cy="556513"/>
              </a:xfrm>
            </p:grpSpPr>
            <p:cxnSp>
              <p:nvCxnSpPr>
                <p:cNvPr id="22" name="Straight Connector 21"/>
                <p:cNvCxnSpPr/>
                <p:nvPr/>
              </p:nvCxnSpPr>
              <p:spPr bwMode="auto">
                <a:xfrm>
                  <a:off x="6911830" y="4069924"/>
                  <a:ext cx="247445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FFFCC"/>
                  </a:solidFill>
                  <a:prstDash val="solid"/>
                </a:ln>
                <a:effectLst/>
              </p:spPr>
            </p:cxnSp>
            <p:cxnSp>
              <p:nvCxnSpPr>
                <p:cNvPr id="23" name="Straight Connector 22"/>
                <p:cNvCxnSpPr/>
                <p:nvPr/>
              </p:nvCxnSpPr>
              <p:spPr bwMode="auto">
                <a:xfrm>
                  <a:off x="6196281" y="4069924"/>
                  <a:ext cx="356658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FFFCC"/>
                  </a:solidFill>
                  <a:prstDash val="solid"/>
                </a:ln>
                <a:effectLst/>
              </p:spPr>
            </p:cxnSp>
            <p:sp>
              <p:nvSpPr>
                <p:cNvPr id="24" name="Oval 23"/>
                <p:cNvSpPr/>
                <p:nvPr/>
              </p:nvSpPr>
              <p:spPr>
                <a:xfrm>
                  <a:off x="6551545" y="3886606"/>
                  <a:ext cx="356656" cy="365365"/>
                </a:xfrm>
                <a:prstGeom prst="ellipse">
                  <a:avLst/>
                </a:prstGeom>
                <a:noFill/>
                <a:ln w="38100" cap="flat" cmpd="sng" algn="ctr">
                  <a:solidFill>
                    <a:srgbClr val="FFFFCC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600" kern="0" dirty="0">
                    <a:solidFill>
                      <a:srgbClr val="3A11AF"/>
                    </a:solidFill>
                    <a:latin typeface="Aharoni" panose="02010803020104030203" pitchFamily="2" charset="-79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25" name="TextBox 200"/>
                <p:cNvSpPr txBox="1">
                  <a:spLocks noChangeArrowheads="1"/>
                </p:cNvSpPr>
                <p:nvPr/>
              </p:nvSpPr>
              <p:spPr bwMode="auto">
                <a:xfrm>
                  <a:off x="6569338" y="3901013"/>
                  <a:ext cx="322313" cy="3381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1600" kern="0" dirty="0">
                      <a:solidFill>
                        <a:srgbClr val="FFFF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A</a:t>
                  </a:r>
                </a:p>
              </p:txBody>
            </p:sp>
            <p:sp>
              <p:nvSpPr>
                <p:cNvPr id="26" name="TextBox 201"/>
                <p:cNvSpPr txBox="1">
                  <a:spLocks noChangeArrowheads="1"/>
                </p:cNvSpPr>
                <p:nvPr/>
              </p:nvSpPr>
              <p:spPr bwMode="auto">
                <a:xfrm>
                  <a:off x="6293815" y="3746937"/>
                  <a:ext cx="301992" cy="3381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1600" kern="0" dirty="0">
                      <a:solidFill>
                        <a:srgbClr val="FFFF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+</a:t>
                  </a:r>
                </a:p>
              </p:txBody>
            </p:sp>
            <p:sp>
              <p:nvSpPr>
                <p:cNvPr id="27" name="Rectangle 202"/>
                <p:cNvSpPr>
                  <a:spLocks noChangeArrowheads="1"/>
                </p:cNvSpPr>
                <p:nvPr/>
              </p:nvSpPr>
              <p:spPr bwMode="auto">
                <a:xfrm>
                  <a:off x="6846438" y="3695458"/>
                  <a:ext cx="300430" cy="3381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1600" kern="0" dirty="0">
                      <a:solidFill>
                        <a:srgbClr val="FFFF00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–</a:t>
                  </a:r>
                </a:p>
              </p:txBody>
            </p:sp>
          </p:grpSp>
          <p:cxnSp>
            <p:nvCxnSpPr>
              <p:cNvPr id="14" name="Straight Connector 13"/>
              <p:cNvCxnSpPr/>
              <p:nvPr/>
            </p:nvCxnSpPr>
            <p:spPr>
              <a:xfrm>
                <a:off x="1863909" y="3107533"/>
                <a:ext cx="100584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FFCC"/>
                </a:solidFill>
                <a:prstDash val="solid"/>
              </a:ln>
              <a:effectLst/>
            </p:spPr>
          </p:cxnSp>
          <p:sp>
            <p:nvSpPr>
              <p:cNvPr id="15" name="Arc 14"/>
              <p:cNvSpPr/>
              <p:nvPr/>
            </p:nvSpPr>
            <p:spPr>
              <a:xfrm>
                <a:off x="2857496" y="2873833"/>
                <a:ext cx="393700" cy="457200"/>
              </a:xfrm>
              <a:prstGeom prst="arc">
                <a:avLst>
                  <a:gd name="adj1" fmla="val 18507232"/>
                  <a:gd name="adj2" fmla="val 3490113"/>
                </a:avLst>
              </a:prstGeom>
              <a:noFill/>
              <a:ln w="38100" cap="flat" cmpd="sng" algn="ctr">
                <a:solidFill>
                  <a:srgbClr val="FFFF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IN" sz="1600" kern="0" dirty="0">
                  <a:solidFill>
                    <a:srgbClr val="FFFF00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6" name="Arc 15"/>
              <p:cNvSpPr/>
              <p:nvPr/>
            </p:nvSpPr>
            <p:spPr>
              <a:xfrm rot="10800000">
                <a:off x="2857497" y="2873833"/>
                <a:ext cx="393700" cy="457200"/>
              </a:xfrm>
              <a:prstGeom prst="arc">
                <a:avLst>
                  <a:gd name="adj1" fmla="val 18392288"/>
                  <a:gd name="adj2" fmla="val 3114624"/>
                </a:avLst>
              </a:prstGeom>
              <a:noFill/>
              <a:ln w="38100" cap="flat" cmpd="sng" algn="ctr">
                <a:solidFill>
                  <a:srgbClr val="FFFF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IN" sz="1600" kern="0" dirty="0">
                  <a:solidFill>
                    <a:sysClr val="windowText" lastClr="000000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2388667" y="1174913"/>
                <a:ext cx="1101700" cy="260350"/>
              </a:xfrm>
              <a:custGeom>
                <a:avLst/>
                <a:gdLst>
                  <a:gd name="connsiteX0" fmla="*/ 0 w 1054100"/>
                  <a:gd name="connsiteY0" fmla="*/ 130175 h 260350"/>
                  <a:gd name="connsiteX1" fmla="*/ 149225 w 1054100"/>
                  <a:gd name="connsiteY1" fmla="*/ 130175 h 260350"/>
                  <a:gd name="connsiteX2" fmla="*/ 190500 w 1054100"/>
                  <a:gd name="connsiteY2" fmla="*/ 257175 h 260350"/>
                  <a:gd name="connsiteX3" fmla="*/ 238125 w 1054100"/>
                  <a:gd name="connsiteY3" fmla="*/ 0 h 260350"/>
                  <a:gd name="connsiteX4" fmla="*/ 301625 w 1054100"/>
                  <a:gd name="connsiteY4" fmla="*/ 257175 h 260350"/>
                  <a:gd name="connsiteX5" fmla="*/ 361950 w 1054100"/>
                  <a:gd name="connsiteY5" fmla="*/ 6350 h 260350"/>
                  <a:gd name="connsiteX6" fmla="*/ 422275 w 1054100"/>
                  <a:gd name="connsiteY6" fmla="*/ 257175 h 260350"/>
                  <a:gd name="connsiteX7" fmla="*/ 482600 w 1054100"/>
                  <a:gd name="connsiteY7" fmla="*/ 0 h 260350"/>
                  <a:gd name="connsiteX8" fmla="*/ 549275 w 1054100"/>
                  <a:gd name="connsiteY8" fmla="*/ 260350 h 260350"/>
                  <a:gd name="connsiteX9" fmla="*/ 609600 w 1054100"/>
                  <a:gd name="connsiteY9" fmla="*/ 0 h 260350"/>
                  <a:gd name="connsiteX10" fmla="*/ 666750 w 1054100"/>
                  <a:gd name="connsiteY10" fmla="*/ 254000 h 260350"/>
                  <a:gd name="connsiteX11" fmla="*/ 736600 w 1054100"/>
                  <a:gd name="connsiteY11" fmla="*/ 3175 h 260350"/>
                  <a:gd name="connsiteX12" fmla="*/ 796925 w 1054100"/>
                  <a:gd name="connsiteY12" fmla="*/ 257175 h 260350"/>
                  <a:gd name="connsiteX13" fmla="*/ 854075 w 1054100"/>
                  <a:gd name="connsiteY13" fmla="*/ 3175 h 260350"/>
                  <a:gd name="connsiteX14" fmla="*/ 901700 w 1054100"/>
                  <a:gd name="connsiteY14" fmla="*/ 155575 h 260350"/>
                  <a:gd name="connsiteX15" fmla="*/ 1054100 w 1054100"/>
                  <a:gd name="connsiteY15" fmla="*/ 155575 h 260350"/>
                  <a:gd name="connsiteX16" fmla="*/ 1054100 w 1054100"/>
                  <a:gd name="connsiteY16" fmla="*/ 152400 h 260350"/>
                  <a:gd name="connsiteX17" fmla="*/ 1054100 w 1054100"/>
                  <a:gd name="connsiteY17" fmla="*/ 152400 h 260350"/>
                  <a:gd name="connsiteX0" fmla="*/ 0 w 1054100"/>
                  <a:gd name="connsiteY0" fmla="*/ 130175 h 260350"/>
                  <a:gd name="connsiteX1" fmla="*/ 149225 w 1054100"/>
                  <a:gd name="connsiteY1" fmla="*/ 130175 h 260350"/>
                  <a:gd name="connsiteX2" fmla="*/ 190500 w 1054100"/>
                  <a:gd name="connsiteY2" fmla="*/ 257175 h 260350"/>
                  <a:gd name="connsiteX3" fmla="*/ 238125 w 1054100"/>
                  <a:gd name="connsiteY3" fmla="*/ 0 h 260350"/>
                  <a:gd name="connsiteX4" fmla="*/ 301625 w 1054100"/>
                  <a:gd name="connsiteY4" fmla="*/ 257175 h 260350"/>
                  <a:gd name="connsiteX5" fmla="*/ 361950 w 1054100"/>
                  <a:gd name="connsiteY5" fmla="*/ 6350 h 260350"/>
                  <a:gd name="connsiteX6" fmla="*/ 422275 w 1054100"/>
                  <a:gd name="connsiteY6" fmla="*/ 257175 h 260350"/>
                  <a:gd name="connsiteX7" fmla="*/ 482600 w 1054100"/>
                  <a:gd name="connsiteY7" fmla="*/ 0 h 260350"/>
                  <a:gd name="connsiteX8" fmla="*/ 549275 w 1054100"/>
                  <a:gd name="connsiteY8" fmla="*/ 260350 h 260350"/>
                  <a:gd name="connsiteX9" fmla="*/ 609600 w 1054100"/>
                  <a:gd name="connsiteY9" fmla="*/ 0 h 260350"/>
                  <a:gd name="connsiteX10" fmla="*/ 666750 w 1054100"/>
                  <a:gd name="connsiteY10" fmla="*/ 254000 h 260350"/>
                  <a:gd name="connsiteX11" fmla="*/ 736600 w 1054100"/>
                  <a:gd name="connsiteY11" fmla="*/ 3175 h 260350"/>
                  <a:gd name="connsiteX12" fmla="*/ 796925 w 1054100"/>
                  <a:gd name="connsiteY12" fmla="*/ 257175 h 260350"/>
                  <a:gd name="connsiteX13" fmla="*/ 854075 w 1054100"/>
                  <a:gd name="connsiteY13" fmla="*/ 3175 h 260350"/>
                  <a:gd name="connsiteX14" fmla="*/ 901700 w 1054100"/>
                  <a:gd name="connsiteY14" fmla="*/ 155575 h 260350"/>
                  <a:gd name="connsiteX15" fmla="*/ 1054100 w 1054100"/>
                  <a:gd name="connsiteY15" fmla="*/ 155575 h 260350"/>
                  <a:gd name="connsiteX16" fmla="*/ 1054100 w 1054100"/>
                  <a:gd name="connsiteY16" fmla="*/ 152400 h 260350"/>
                  <a:gd name="connsiteX0" fmla="*/ 0 w 1054100"/>
                  <a:gd name="connsiteY0" fmla="*/ 130175 h 260350"/>
                  <a:gd name="connsiteX1" fmla="*/ 149225 w 1054100"/>
                  <a:gd name="connsiteY1" fmla="*/ 130175 h 260350"/>
                  <a:gd name="connsiteX2" fmla="*/ 190500 w 1054100"/>
                  <a:gd name="connsiteY2" fmla="*/ 257175 h 260350"/>
                  <a:gd name="connsiteX3" fmla="*/ 238125 w 1054100"/>
                  <a:gd name="connsiteY3" fmla="*/ 0 h 260350"/>
                  <a:gd name="connsiteX4" fmla="*/ 301625 w 1054100"/>
                  <a:gd name="connsiteY4" fmla="*/ 257175 h 260350"/>
                  <a:gd name="connsiteX5" fmla="*/ 361950 w 1054100"/>
                  <a:gd name="connsiteY5" fmla="*/ 6350 h 260350"/>
                  <a:gd name="connsiteX6" fmla="*/ 422275 w 1054100"/>
                  <a:gd name="connsiteY6" fmla="*/ 257175 h 260350"/>
                  <a:gd name="connsiteX7" fmla="*/ 482600 w 1054100"/>
                  <a:gd name="connsiteY7" fmla="*/ 0 h 260350"/>
                  <a:gd name="connsiteX8" fmla="*/ 549275 w 1054100"/>
                  <a:gd name="connsiteY8" fmla="*/ 260350 h 260350"/>
                  <a:gd name="connsiteX9" fmla="*/ 609600 w 1054100"/>
                  <a:gd name="connsiteY9" fmla="*/ 0 h 260350"/>
                  <a:gd name="connsiteX10" fmla="*/ 666750 w 1054100"/>
                  <a:gd name="connsiteY10" fmla="*/ 254000 h 260350"/>
                  <a:gd name="connsiteX11" fmla="*/ 736600 w 1054100"/>
                  <a:gd name="connsiteY11" fmla="*/ 3175 h 260350"/>
                  <a:gd name="connsiteX12" fmla="*/ 796925 w 1054100"/>
                  <a:gd name="connsiteY12" fmla="*/ 257175 h 260350"/>
                  <a:gd name="connsiteX13" fmla="*/ 854075 w 1054100"/>
                  <a:gd name="connsiteY13" fmla="*/ 3175 h 260350"/>
                  <a:gd name="connsiteX14" fmla="*/ 901700 w 1054100"/>
                  <a:gd name="connsiteY14" fmla="*/ 155575 h 260350"/>
                  <a:gd name="connsiteX15" fmla="*/ 1054100 w 1054100"/>
                  <a:gd name="connsiteY15" fmla="*/ 152400 h 260350"/>
                  <a:gd name="connsiteX0" fmla="*/ 0 w 901700"/>
                  <a:gd name="connsiteY0" fmla="*/ 130175 h 260350"/>
                  <a:gd name="connsiteX1" fmla="*/ 149225 w 901700"/>
                  <a:gd name="connsiteY1" fmla="*/ 130175 h 260350"/>
                  <a:gd name="connsiteX2" fmla="*/ 190500 w 901700"/>
                  <a:gd name="connsiteY2" fmla="*/ 257175 h 260350"/>
                  <a:gd name="connsiteX3" fmla="*/ 238125 w 901700"/>
                  <a:gd name="connsiteY3" fmla="*/ 0 h 260350"/>
                  <a:gd name="connsiteX4" fmla="*/ 301625 w 901700"/>
                  <a:gd name="connsiteY4" fmla="*/ 257175 h 260350"/>
                  <a:gd name="connsiteX5" fmla="*/ 361950 w 901700"/>
                  <a:gd name="connsiteY5" fmla="*/ 6350 h 260350"/>
                  <a:gd name="connsiteX6" fmla="*/ 422275 w 901700"/>
                  <a:gd name="connsiteY6" fmla="*/ 257175 h 260350"/>
                  <a:gd name="connsiteX7" fmla="*/ 482600 w 901700"/>
                  <a:gd name="connsiteY7" fmla="*/ 0 h 260350"/>
                  <a:gd name="connsiteX8" fmla="*/ 549275 w 901700"/>
                  <a:gd name="connsiteY8" fmla="*/ 260350 h 260350"/>
                  <a:gd name="connsiteX9" fmla="*/ 609600 w 901700"/>
                  <a:gd name="connsiteY9" fmla="*/ 0 h 260350"/>
                  <a:gd name="connsiteX10" fmla="*/ 666750 w 901700"/>
                  <a:gd name="connsiteY10" fmla="*/ 254000 h 260350"/>
                  <a:gd name="connsiteX11" fmla="*/ 736600 w 901700"/>
                  <a:gd name="connsiteY11" fmla="*/ 3175 h 260350"/>
                  <a:gd name="connsiteX12" fmla="*/ 796925 w 901700"/>
                  <a:gd name="connsiteY12" fmla="*/ 257175 h 260350"/>
                  <a:gd name="connsiteX13" fmla="*/ 854075 w 901700"/>
                  <a:gd name="connsiteY13" fmla="*/ 3175 h 260350"/>
                  <a:gd name="connsiteX14" fmla="*/ 901700 w 901700"/>
                  <a:gd name="connsiteY14" fmla="*/ 155575 h 260350"/>
                  <a:gd name="connsiteX0" fmla="*/ 0 w 752475"/>
                  <a:gd name="connsiteY0" fmla="*/ 130175 h 260350"/>
                  <a:gd name="connsiteX1" fmla="*/ 41275 w 752475"/>
                  <a:gd name="connsiteY1" fmla="*/ 257175 h 260350"/>
                  <a:gd name="connsiteX2" fmla="*/ 88900 w 752475"/>
                  <a:gd name="connsiteY2" fmla="*/ 0 h 260350"/>
                  <a:gd name="connsiteX3" fmla="*/ 152400 w 752475"/>
                  <a:gd name="connsiteY3" fmla="*/ 257175 h 260350"/>
                  <a:gd name="connsiteX4" fmla="*/ 212725 w 752475"/>
                  <a:gd name="connsiteY4" fmla="*/ 6350 h 260350"/>
                  <a:gd name="connsiteX5" fmla="*/ 273050 w 752475"/>
                  <a:gd name="connsiteY5" fmla="*/ 257175 h 260350"/>
                  <a:gd name="connsiteX6" fmla="*/ 333375 w 752475"/>
                  <a:gd name="connsiteY6" fmla="*/ 0 h 260350"/>
                  <a:gd name="connsiteX7" fmla="*/ 400050 w 752475"/>
                  <a:gd name="connsiteY7" fmla="*/ 260350 h 260350"/>
                  <a:gd name="connsiteX8" fmla="*/ 460375 w 752475"/>
                  <a:gd name="connsiteY8" fmla="*/ 0 h 260350"/>
                  <a:gd name="connsiteX9" fmla="*/ 517525 w 752475"/>
                  <a:gd name="connsiteY9" fmla="*/ 254000 h 260350"/>
                  <a:gd name="connsiteX10" fmla="*/ 587375 w 752475"/>
                  <a:gd name="connsiteY10" fmla="*/ 3175 h 260350"/>
                  <a:gd name="connsiteX11" fmla="*/ 647700 w 752475"/>
                  <a:gd name="connsiteY11" fmla="*/ 257175 h 260350"/>
                  <a:gd name="connsiteX12" fmla="*/ 704850 w 752475"/>
                  <a:gd name="connsiteY12" fmla="*/ 3175 h 260350"/>
                  <a:gd name="connsiteX13" fmla="*/ 752475 w 752475"/>
                  <a:gd name="connsiteY13" fmla="*/ 155575 h 260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52475" h="260350">
                    <a:moveTo>
                      <a:pt x="0" y="130175"/>
                    </a:moveTo>
                    <a:lnTo>
                      <a:pt x="41275" y="257175"/>
                    </a:lnTo>
                    <a:lnTo>
                      <a:pt x="88900" y="0"/>
                    </a:lnTo>
                    <a:lnTo>
                      <a:pt x="152400" y="257175"/>
                    </a:lnTo>
                    <a:lnTo>
                      <a:pt x="212725" y="6350"/>
                    </a:lnTo>
                    <a:lnTo>
                      <a:pt x="273050" y="257175"/>
                    </a:lnTo>
                    <a:lnTo>
                      <a:pt x="333375" y="0"/>
                    </a:lnTo>
                    <a:lnTo>
                      <a:pt x="400050" y="260350"/>
                    </a:lnTo>
                    <a:lnTo>
                      <a:pt x="460375" y="0"/>
                    </a:lnTo>
                    <a:lnTo>
                      <a:pt x="517525" y="254000"/>
                    </a:lnTo>
                    <a:lnTo>
                      <a:pt x="587375" y="3175"/>
                    </a:lnTo>
                    <a:lnTo>
                      <a:pt x="647700" y="257175"/>
                    </a:lnTo>
                    <a:lnTo>
                      <a:pt x="704850" y="3175"/>
                    </a:lnTo>
                    <a:lnTo>
                      <a:pt x="752475" y="155575"/>
                    </a:lnTo>
                  </a:path>
                </a:pathLst>
              </a:custGeom>
              <a:noFill/>
              <a:ln w="38100" cap="flat" cmpd="sng" algn="ctr">
                <a:solidFill>
                  <a:srgbClr val="FFFFC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60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 rot="5400000">
                <a:off x="4086063" y="2777494"/>
                <a:ext cx="73152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FFCC"/>
                </a:solidFill>
                <a:prstDash val="solid"/>
              </a:ln>
              <a:effectLst/>
            </p:spPr>
          </p:cxnSp>
          <p:sp>
            <p:nvSpPr>
              <p:cNvPr id="19" name="Flowchart: Connector 18"/>
              <p:cNvSpPr/>
              <p:nvPr/>
            </p:nvSpPr>
            <p:spPr>
              <a:xfrm>
                <a:off x="2993229" y="3040878"/>
                <a:ext cx="121424" cy="121424"/>
              </a:xfrm>
              <a:prstGeom prst="flowChartConnector">
                <a:avLst/>
              </a:prstGeom>
              <a:solidFill>
                <a:srgbClr val="FFFFCC"/>
              </a:solidFill>
              <a:ln>
                <a:solidFill>
                  <a:srgbClr val="FFFFCC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prstClr val="white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3258369" y="3126583"/>
                <a:ext cx="118872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FFCC"/>
                </a:solidFill>
                <a:prstDash val="solid"/>
              </a:ln>
              <a:effectLst/>
            </p:spPr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2558517" y="938743"/>
                <a:ext cx="762000" cy="685800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FFC000"/>
                </a:solidFill>
                <a:prstDash val="solid"/>
                <a:tailEnd type="stealth" w="lg" len="lg"/>
              </a:ln>
              <a:effectLst/>
            </p:spPr>
          </p:cxnSp>
        </p:grpSp>
        <p:sp>
          <p:nvSpPr>
            <p:cNvPr id="140" name="Flowchart: Connector 139"/>
            <p:cNvSpPr/>
            <p:nvPr/>
          </p:nvSpPr>
          <p:spPr>
            <a:xfrm>
              <a:off x="1247173" y="1995091"/>
              <a:ext cx="482555" cy="546894"/>
            </a:xfrm>
            <a:prstGeom prst="flowChartConnector">
              <a:avLst/>
            </a:prstGeom>
            <a:noFill/>
            <a:ln w="38100" cap="flat" cmpd="sng" algn="ctr">
              <a:solidFill>
                <a:srgbClr val="800000"/>
              </a:solidFill>
              <a:prstDash val="sysDash"/>
            </a:ln>
            <a:effectLst/>
            <a:scene3d>
              <a:camera prst="isometricOffAxis2Top"/>
              <a:lightRig rig="threePt" dir="t"/>
            </a:scene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154" name="Rectangle 153"/>
            <p:cNvSpPr>
              <a:spLocks noChangeArrowheads="1"/>
            </p:cNvSpPr>
            <p:nvPr/>
          </p:nvSpPr>
          <p:spPr bwMode="auto">
            <a:xfrm>
              <a:off x="1327927" y="1061729"/>
              <a:ext cx="31130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kern="0" dirty="0">
                  <a:solidFill>
                    <a:srgbClr val="FFFF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6" name="Rounded Rectangle 115"/>
          <p:cNvSpPr/>
          <p:nvPr/>
        </p:nvSpPr>
        <p:spPr>
          <a:xfrm>
            <a:off x="5354576" y="1773379"/>
            <a:ext cx="3006014" cy="664953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17" name="Group 79"/>
          <p:cNvGrpSpPr/>
          <p:nvPr/>
        </p:nvGrpSpPr>
        <p:grpSpPr>
          <a:xfrm>
            <a:off x="874162" y="1573235"/>
            <a:ext cx="1207008" cy="1371600"/>
            <a:chOff x="6172200" y="1371600"/>
            <a:chExt cx="1143000" cy="1143000"/>
          </a:xfrm>
          <a:scene3d>
            <a:camera prst="isometricOffAxis2Top"/>
            <a:lightRig rig="threePt" dir="t"/>
          </a:scene3d>
        </p:grpSpPr>
        <p:sp>
          <p:nvSpPr>
            <p:cNvPr id="118" name="Flowchart: Connector 117"/>
            <p:cNvSpPr/>
            <p:nvPr/>
          </p:nvSpPr>
          <p:spPr>
            <a:xfrm>
              <a:off x="6526164" y="1720644"/>
              <a:ext cx="457200" cy="457200"/>
            </a:xfrm>
            <a:prstGeom prst="flowChartConnector">
              <a:avLst/>
            </a:prstGeom>
            <a:noFill/>
            <a:ln w="38100" cap="flat" cmpd="sng" algn="ctr">
              <a:solidFill>
                <a:srgbClr val="8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119" name="Flowchart: Connector 118"/>
            <p:cNvSpPr/>
            <p:nvPr/>
          </p:nvSpPr>
          <p:spPr>
            <a:xfrm>
              <a:off x="6420468" y="1612488"/>
              <a:ext cx="685800" cy="685800"/>
            </a:xfrm>
            <a:prstGeom prst="flowChartConnector">
              <a:avLst/>
            </a:prstGeom>
            <a:noFill/>
            <a:ln w="38100" cap="flat" cmpd="sng" algn="ctr">
              <a:solidFill>
                <a:srgbClr val="8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120" name="Flowchart: Connector 119"/>
            <p:cNvSpPr/>
            <p:nvPr/>
          </p:nvSpPr>
          <p:spPr>
            <a:xfrm>
              <a:off x="6296469" y="1482967"/>
              <a:ext cx="914400" cy="914400"/>
            </a:xfrm>
            <a:prstGeom prst="flowChartConnector">
              <a:avLst/>
            </a:prstGeom>
            <a:noFill/>
            <a:ln w="38100" cap="flat" cmpd="sng" algn="ctr">
              <a:solidFill>
                <a:srgbClr val="8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121" name="Flowchart: Connector 120"/>
            <p:cNvSpPr/>
            <p:nvPr/>
          </p:nvSpPr>
          <p:spPr>
            <a:xfrm>
              <a:off x="6172200" y="1371600"/>
              <a:ext cx="1143000" cy="1143000"/>
            </a:xfrm>
            <a:prstGeom prst="flowChartConnector">
              <a:avLst/>
            </a:prstGeom>
            <a:noFill/>
            <a:ln w="38100" cap="flat" cmpd="sng" algn="ctr">
              <a:solidFill>
                <a:srgbClr val="8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122" name="Flowchart: Connector 121"/>
            <p:cNvSpPr/>
            <p:nvPr/>
          </p:nvSpPr>
          <p:spPr>
            <a:xfrm>
              <a:off x="6644148" y="1843536"/>
              <a:ext cx="228600" cy="228600"/>
            </a:xfrm>
            <a:prstGeom prst="flowChartConnector">
              <a:avLst/>
            </a:prstGeom>
            <a:noFill/>
            <a:ln w="38100" cap="flat" cmpd="sng" algn="ctr">
              <a:solidFill>
                <a:srgbClr val="8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 flipV="1">
            <a:off x="3633961" y="1768078"/>
            <a:ext cx="666750" cy="1225609"/>
            <a:chOff x="4028486" y="1539817"/>
            <a:chExt cx="666750" cy="1225609"/>
          </a:xfrm>
        </p:grpSpPr>
        <p:cxnSp>
          <p:nvCxnSpPr>
            <p:cNvPr id="124" name="Straight Connector 123"/>
            <p:cNvCxnSpPr/>
            <p:nvPr/>
          </p:nvCxnSpPr>
          <p:spPr>
            <a:xfrm rot="5400000">
              <a:off x="4451823" y="1849879"/>
              <a:ext cx="0" cy="252000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125" name="Straight Connector 124"/>
            <p:cNvCxnSpPr/>
            <p:nvPr/>
          </p:nvCxnSpPr>
          <p:spPr>
            <a:xfrm rot="5400000">
              <a:off x="4403759" y="2173270"/>
              <a:ext cx="143748" cy="0"/>
            </a:xfrm>
            <a:prstGeom prst="line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126" name="Straight Connector 125"/>
            <p:cNvCxnSpPr/>
            <p:nvPr/>
          </p:nvCxnSpPr>
          <p:spPr>
            <a:xfrm rot="5400000">
              <a:off x="4451823" y="2126175"/>
              <a:ext cx="0" cy="252000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127" name="Straight Connector 126"/>
            <p:cNvCxnSpPr/>
            <p:nvPr/>
          </p:nvCxnSpPr>
          <p:spPr>
            <a:xfrm rot="5400000">
              <a:off x="4451823" y="2146908"/>
              <a:ext cx="0" cy="486827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  <p:sp>
          <p:nvSpPr>
            <p:cNvPr id="128" name="Rectangle 202"/>
            <p:cNvSpPr>
              <a:spLocks noChangeArrowheads="1"/>
            </p:cNvSpPr>
            <p:nvPr/>
          </p:nvSpPr>
          <p:spPr bwMode="auto">
            <a:xfrm>
              <a:off x="4068844" y="1539817"/>
              <a:ext cx="312907" cy="400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rgbClr val="FFFF00"/>
                  </a:solidFill>
                  <a:latin typeface="Bookman Old Style" pitchFamily="18" charset="0"/>
                </a:rPr>
                <a:t>–</a:t>
              </a:r>
            </a:p>
          </p:txBody>
        </p:sp>
        <p:sp>
          <p:nvSpPr>
            <p:cNvPr id="129" name="Rectangle 202"/>
            <p:cNvSpPr>
              <a:spLocks noChangeArrowheads="1"/>
            </p:cNvSpPr>
            <p:nvPr/>
          </p:nvSpPr>
          <p:spPr bwMode="auto">
            <a:xfrm>
              <a:off x="4028486" y="2365316"/>
              <a:ext cx="3385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cxnSp>
          <p:nvCxnSpPr>
            <p:cNvPr id="130" name="Straight Connector 129"/>
            <p:cNvCxnSpPr/>
            <p:nvPr/>
          </p:nvCxnSpPr>
          <p:spPr>
            <a:xfrm rot="5400000">
              <a:off x="4451823" y="1870613"/>
              <a:ext cx="0" cy="486827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</p:grpSp>
      <p:sp>
        <p:nvSpPr>
          <p:cNvPr id="131" name="Oval 130"/>
          <p:cNvSpPr/>
          <p:nvPr/>
        </p:nvSpPr>
        <p:spPr>
          <a:xfrm>
            <a:off x="3604427" y="2623829"/>
            <a:ext cx="912962" cy="285451"/>
          </a:xfrm>
          <a:prstGeom prst="ellipse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1168" b="-1"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32" name="Group 131"/>
          <p:cNvGrpSpPr/>
          <p:nvPr/>
        </p:nvGrpSpPr>
        <p:grpSpPr>
          <a:xfrm flipV="1">
            <a:off x="3630040" y="1771188"/>
            <a:ext cx="666750" cy="1446561"/>
            <a:chOff x="4028486" y="1318865"/>
            <a:chExt cx="666750" cy="1446561"/>
          </a:xfrm>
        </p:grpSpPr>
        <p:cxnSp>
          <p:nvCxnSpPr>
            <p:cNvPr id="133" name="Straight Connector 132"/>
            <p:cNvCxnSpPr/>
            <p:nvPr/>
          </p:nvCxnSpPr>
          <p:spPr>
            <a:xfrm rot="5400000">
              <a:off x="4398997" y="1893222"/>
              <a:ext cx="143748" cy="0"/>
            </a:xfrm>
            <a:prstGeom prst="line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134" name="Straight Connector 133"/>
            <p:cNvCxnSpPr/>
            <p:nvPr/>
          </p:nvCxnSpPr>
          <p:spPr>
            <a:xfrm rot="5400000">
              <a:off x="4451823" y="1849879"/>
              <a:ext cx="0" cy="252000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135" name="Straight Connector 134"/>
            <p:cNvCxnSpPr/>
            <p:nvPr/>
          </p:nvCxnSpPr>
          <p:spPr>
            <a:xfrm rot="5400000">
              <a:off x="4408521" y="2173270"/>
              <a:ext cx="143748" cy="0"/>
            </a:xfrm>
            <a:prstGeom prst="line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136" name="Straight Connector 135"/>
            <p:cNvCxnSpPr/>
            <p:nvPr/>
          </p:nvCxnSpPr>
          <p:spPr>
            <a:xfrm rot="5400000">
              <a:off x="4451823" y="2126175"/>
              <a:ext cx="0" cy="252000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137" name="Straight Connector 136"/>
            <p:cNvCxnSpPr/>
            <p:nvPr/>
          </p:nvCxnSpPr>
          <p:spPr>
            <a:xfrm rot="5400000">
              <a:off x="4451823" y="2146908"/>
              <a:ext cx="0" cy="486827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  <p:sp>
          <p:nvSpPr>
            <p:cNvPr id="138" name="Rectangle 202"/>
            <p:cNvSpPr>
              <a:spLocks noChangeArrowheads="1"/>
            </p:cNvSpPr>
            <p:nvPr/>
          </p:nvSpPr>
          <p:spPr bwMode="auto">
            <a:xfrm>
              <a:off x="4068844" y="1318865"/>
              <a:ext cx="312907" cy="400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rgbClr val="FFFF00"/>
                  </a:solidFill>
                  <a:latin typeface="Bookman Old Style" pitchFamily="18" charset="0"/>
                </a:rPr>
                <a:t>–</a:t>
              </a:r>
            </a:p>
          </p:txBody>
        </p:sp>
        <p:sp>
          <p:nvSpPr>
            <p:cNvPr id="145" name="Rectangle 202"/>
            <p:cNvSpPr>
              <a:spLocks noChangeArrowheads="1"/>
            </p:cNvSpPr>
            <p:nvPr/>
          </p:nvSpPr>
          <p:spPr bwMode="auto">
            <a:xfrm>
              <a:off x="4028486" y="2365316"/>
              <a:ext cx="3385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cxnSp>
          <p:nvCxnSpPr>
            <p:cNvPr id="146" name="Straight Connector 145"/>
            <p:cNvCxnSpPr/>
            <p:nvPr/>
          </p:nvCxnSpPr>
          <p:spPr>
            <a:xfrm rot="5400000">
              <a:off x="4451823" y="1870613"/>
              <a:ext cx="0" cy="486827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147" name="Straight Connector 146"/>
            <p:cNvCxnSpPr/>
            <p:nvPr/>
          </p:nvCxnSpPr>
          <p:spPr>
            <a:xfrm rot="5400000">
              <a:off x="4451822" y="1581016"/>
              <a:ext cx="0" cy="252000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148" name="Straight Connector 147"/>
            <p:cNvCxnSpPr/>
            <p:nvPr/>
          </p:nvCxnSpPr>
          <p:spPr>
            <a:xfrm rot="5400000">
              <a:off x="4451822" y="1592224"/>
              <a:ext cx="0" cy="486827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</p:grpSp>
      <p:grpSp>
        <p:nvGrpSpPr>
          <p:cNvPr id="150" name="Group 149"/>
          <p:cNvGrpSpPr/>
          <p:nvPr/>
        </p:nvGrpSpPr>
        <p:grpSpPr>
          <a:xfrm flipV="1">
            <a:off x="3632421" y="1770513"/>
            <a:ext cx="682625" cy="1112911"/>
            <a:chOff x="4028486" y="1652515"/>
            <a:chExt cx="682625" cy="1112911"/>
          </a:xfrm>
        </p:grpSpPr>
        <p:cxnSp>
          <p:nvCxnSpPr>
            <p:cNvPr id="151" name="Straight Connector 150"/>
            <p:cNvCxnSpPr/>
            <p:nvPr/>
          </p:nvCxnSpPr>
          <p:spPr>
            <a:xfrm>
              <a:off x="4467698" y="1652515"/>
              <a:ext cx="0" cy="575464"/>
            </a:xfrm>
            <a:prstGeom prst="line">
              <a:avLst/>
            </a:prstGeom>
            <a:noFill/>
            <a:ln w="38100" cap="flat" cmpd="sng" algn="ctr">
              <a:solidFill>
                <a:srgbClr val="FFFFCC"/>
              </a:solidFill>
              <a:prstDash val="solid"/>
            </a:ln>
            <a:effectLst/>
          </p:spPr>
        </p:cxnSp>
        <p:cxnSp>
          <p:nvCxnSpPr>
            <p:cNvPr id="152" name="Straight Connector 151"/>
            <p:cNvCxnSpPr/>
            <p:nvPr/>
          </p:nvCxnSpPr>
          <p:spPr>
            <a:xfrm rot="5400000">
              <a:off x="4467698" y="2132525"/>
              <a:ext cx="0" cy="252000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155" name="Straight Connector 154"/>
            <p:cNvCxnSpPr/>
            <p:nvPr/>
          </p:nvCxnSpPr>
          <p:spPr>
            <a:xfrm rot="5400000">
              <a:off x="4467698" y="2146908"/>
              <a:ext cx="0" cy="486827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  <p:sp>
          <p:nvSpPr>
            <p:cNvPr id="156" name="Rectangle 202"/>
            <p:cNvSpPr>
              <a:spLocks noChangeArrowheads="1"/>
            </p:cNvSpPr>
            <p:nvPr/>
          </p:nvSpPr>
          <p:spPr bwMode="auto">
            <a:xfrm>
              <a:off x="4053921" y="1858929"/>
              <a:ext cx="312907" cy="400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rgbClr val="FFFF00"/>
                  </a:solidFill>
                  <a:latin typeface="Bookman Old Style" pitchFamily="18" charset="0"/>
                </a:rPr>
                <a:t>–</a:t>
              </a:r>
            </a:p>
          </p:txBody>
        </p:sp>
        <p:sp>
          <p:nvSpPr>
            <p:cNvPr id="157" name="Rectangle 202"/>
            <p:cNvSpPr>
              <a:spLocks noChangeArrowheads="1"/>
            </p:cNvSpPr>
            <p:nvPr/>
          </p:nvSpPr>
          <p:spPr bwMode="auto">
            <a:xfrm>
              <a:off x="4028486" y="2365316"/>
              <a:ext cx="3385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</p:grpSp>
      <p:sp>
        <p:nvSpPr>
          <p:cNvPr id="163" name="Rounded Rectangle 162"/>
          <p:cNvSpPr/>
          <p:nvPr/>
        </p:nvSpPr>
        <p:spPr>
          <a:xfrm>
            <a:off x="5324930" y="1047750"/>
            <a:ext cx="3035660" cy="39722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5364631" y="1051276"/>
            <a:ext cx="295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Magnetic field  </a:t>
            </a:r>
            <a:r>
              <a:rPr lang="en-US" b="1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  <a:sym typeface="Symbol"/>
              </a:rPr>
              <a:t></a:t>
            </a:r>
            <a:r>
              <a:rPr lang="en-US" b="1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Current</a:t>
            </a:r>
          </a:p>
        </p:txBody>
      </p:sp>
      <p:grpSp>
        <p:nvGrpSpPr>
          <p:cNvPr id="166" name="Group 165"/>
          <p:cNvGrpSpPr/>
          <p:nvPr/>
        </p:nvGrpSpPr>
        <p:grpSpPr>
          <a:xfrm>
            <a:off x="5387340" y="1766891"/>
            <a:ext cx="3013712" cy="677111"/>
            <a:chOff x="818912" y="4048545"/>
            <a:chExt cx="3013712" cy="677111"/>
          </a:xfrm>
        </p:grpSpPr>
        <p:sp>
          <p:nvSpPr>
            <p:cNvPr id="167" name="TextBox 166"/>
            <p:cNvSpPr txBox="1"/>
            <p:nvPr/>
          </p:nvSpPr>
          <p:spPr>
            <a:xfrm>
              <a:off x="818912" y="4189954"/>
              <a:ext cx="202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b="1" kern="0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Magnetic field  </a:t>
              </a:r>
              <a:r>
                <a:rPr lang="en-US" b="1" kern="0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  <a:sym typeface="Symbol"/>
                </a:rPr>
                <a:t></a:t>
              </a:r>
              <a:endParaRPr lang="en-US" b="1" kern="0" dirty="0">
                <a:solidFill>
                  <a:prstClr val="black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168" name="Group 167"/>
            <p:cNvGrpSpPr/>
            <p:nvPr/>
          </p:nvGrpSpPr>
          <p:grpSpPr>
            <a:xfrm>
              <a:off x="2735849" y="4048545"/>
              <a:ext cx="1096775" cy="677111"/>
              <a:chOff x="2863250" y="5792791"/>
              <a:chExt cx="1096775" cy="677111"/>
            </a:xfrm>
          </p:grpSpPr>
          <p:sp>
            <p:nvSpPr>
              <p:cNvPr id="169" name="TextBox 168"/>
              <p:cNvSpPr txBox="1"/>
              <p:nvPr/>
            </p:nvSpPr>
            <p:spPr>
              <a:xfrm>
                <a:off x="3251176" y="5792791"/>
                <a:ext cx="3209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prstClr val="black"/>
                    </a:solidFill>
                    <a:latin typeface="Arial Black" panose="020B0A04020102090204" pitchFamily="34" charset="0"/>
                    <a:cs typeface="Aharoni" panose="02010803020104030203" pitchFamily="2" charset="-79"/>
                  </a:rPr>
                  <a:t>1</a:t>
                </a:r>
              </a:p>
            </p:txBody>
          </p:sp>
          <p:cxnSp>
            <p:nvCxnSpPr>
              <p:cNvPr id="170" name="Straight Connector 169"/>
              <p:cNvCxnSpPr/>
              <p:nvPr/>
            </p:nvCxnSpPr>
            <p:spPr>
              <a:xfrm>
                <a:off x="2995594" y="6132606"/>
                <a:ext cx="83208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TextBox 170"/>
              <p:cNvSpPr txBox="1"/>
              <p:nvPr/>
            </p:nvSpPr>
            <p:spPr>
              <a:xfrm>
                <a:off x="2863250" y="6100570"/>
                <a:ext cx="1096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prstClr val="black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Distance</a:t>
                </a:r>
              </a:p>
            </p:txBody>
          </p:sp>
        </p:grpSp>
      </p:grpSp>
      <p:grpSp>
        <p:nvGrpSpPr>
          <p:cNvPr id="177" name="Group 176"/>
          <p:cNvGrpSpPr/>
          <p:nvPr/>
        </p:nvGrpSpPr>
        <p:grpSpPr>
          <a:xfrm>
            <a:off x="4118767" y="1123950"/>
            <a:ext cx="1672433" cy="584775"/>
            <a:chOff x="3046231" y="2505410"/>
            <a:chExt cx="1490266" cy="1505386"/>
          </a:xfrm>
        </p:grpSpPr>
        <p:sp>
          <p:nvSpPr>
            <p:cNvPr id="178" name="Rounded Rectangle 177"/>
            <p:cNvSpPr/>
            <p:nvPr/>
          </p:nvSpPr>
          <p:spPr>
            <a:xfrm>
              <a:off x="3046231" y="2553786"/>
              <a:ext cx="1490266" cy="1408634"/>
            </a:xfrm>
            <a:prstGeom prst="roundRect">
              <a:avLst/>
            </a:prstGeom>
            <a:gradFill flip="none" rotWithShape="1">
              <a:gsLst>
                <a:gs pos="0">
                  <a:srgbClr val="00FFFF">
                    <a:tint val="66000"/>
                    <a:satMod val="160000"/>
                  </a:srgbClr>
                </a:gs>
                <a:gs pos="50000">
                  <a:srgbClr val="00FFFF">
                    <a:tint val="44500"/>
                    <a:satMod val="160000"/>
                  </a:srgbClr>
                </a:gs>
                <a:gs pos="100000">
                  <a:srgbClr val="00FFFF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101869" y="2505410"/>
              <a:ext cx="1378990" cy="150538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b="1" kern="0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Current increases</a:t>
              </a: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1925276" y="1067175"/>
            <a:ext cx="1547554" cy="622758"/>
            <a:chOff x="3145005" y="2627451"/>
            <a:chExt cx="1835435" cy="1603164"/>
          </a:xfrm>
        </p:grpSpPr>
        <p:sp>
          <p:nvSpPr>
            <p:cNvPr id="181" name="Rounded Rectangle 180"/>
            <p:cNvSpPr/>
            <p:nvPr/>
          </p:nvSpPr>
          <p:spPr>
            <a:xfrm>
              <a:off x="3173774" y="2627451"/>
              <a:ext cx="1777897" cy="1603164"/>
            </a:xfrm>
            <a:prstGeom prst="roundRect">
              <a:avLst/>
            </a:prstGeom>
            <a:gradFill flip="none" rotWithShape="1">
              <a:gsLst>
                <a:gs pos="0">
                  <a:srgbClr val="00FFFF">
                    <a:tint val="66000"/>
                    <a:satMod val="160000"/>
                  </a:srgbClr>
                </a:gs>
                <a:gs pos="50000">
                  <a:srgbClr val="00FFFF">
                    <a:tint val="44500"/>
                    <a:satMod val="160000"/>
                  </a:srgbClr>
                </a:gs>
                <a:gs pos="100000">
                  <a:srgbClr val="00FFFF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3145005" y="2676342"/>
              <a:ext cx="1835435" cy="150538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b="1" kern="0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Magnetic field increases </a:t>
              </a: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4114800" y="895350"/>
            <a:ext cx="1672433" cy="584775"/>
            <a:chOff x="3309263" y="2537916"/>
            <a:chExt cx="1490266" cy="1505387"/>
          </a:xfrm>
        </p:grpSpPr>
        <p:sp>
          <p:nvSpPr>
            <p:cNvPr id="184" name="Rounded Rectangle 183"/>
            <p:cNvSpPr/>
            <p:nvPr/>
          </p:nvSpPr>
          <p:spPr>
            <a:xfrm>
              <a:off x="3309263" y="2553462"/>
              <a:ext cx="1490266" cy="1474295"/>
            </a:xfrm>
            <a:prstGeom prst="roundRect">
              <a:avLst/>
            </a:prstGeom>
            <a:gradFill flip="none" rotWithShape="1">
              <a:gsLst>
                <a:gs pos="0">
                  <a:srgbClr val="00FFFF">
                    <a:tint val="66000"/>
                    <a:satMod val="160000"/>
                  </a:srgbClr>
                </a:gs>
                <a:gs pos="50000">
                  <a:srgbClr val="00FFFF">
                    <a:tint val="44500"/>
                    <a:satMod val="160000"/>
                  </a:srgbClr>
                </a:gs>
                <a:gs pos="100000">
                  <a:srgbClr val="00FFFF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364901" y="2537916"/>
              <a:ext cx="1378990" cy="150538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b="1" kern="0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Current decreases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1940654" y="1212440"/>
            <a:ext cx="1547554" cy="589173"/>
            <a:chOff x="3368983" y="2853945"/>
            <a:chExt cx="1378990" cy="1516707"/>
          </a:xfrm>
        </p:grpSpPr>
        <p:sp>
          <p:nvSpPr>
            <p:cNvPr id="187" name="Rounded Rectangle 186"/>
            <p:cNvSpPr/>
            <p:nvPr/>
          </p:nvSpPr>
          <p:spPr>
            <a:xfrm>
              <a:off x="3386514" y="2853945"/>
              <a:ext cx="1335760" cy="1430932"/>
            </a:xfrm>
            <a:prstGeom prst="roundRect">
              <a:avLst/>
            </a:prstGeom>
            <a:gradFill flip="none" rotWithShape="1">
              <a:gsLst>
                <a:gs pos="0">
                  <a:srgbClr val="00FFFF">
                    <a:tint val="66000"/>
                    <a:satMod val="160000"/>
                  </a:srgbClr>
                </a:gs>
                <a:gs pos="50000">
                  <a:srgbClr val="00FFFF">
                    <a:tint val="44500"/>
                    <a:satMod val="160000"/>
                  </a:srgbClr>
                </a:gs>
                <a:gs pos="100000">
                  <a:srgbClr val="00FFFF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3368983" y="2865267"/>
              <a:ext cx="1378990" cy="150538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600" b="1" kern="0" dirty="0">
                  <a:solidFill>
                    <a:prstClr val="black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Magnetic field decreases </a:t>
              </a:r>
            </a:p>
          </p:txBody>
        </p:sp>
      </p:grpSp>
      <p:sp>
        <p:nvSpPr>
          <p:cNvPr id="222" name="Rectangle 221"/>
          <p:cNvSpPr/>
          <p:nvPr/>
        </p:nvSpPr>
        <p:spPr>
          <a:xfrm>
            <a:off x="1616704" y="301317"/>
            <a:ext cx="5910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haroni" panose="02010803020104030203" pitchFamily="2" charset="-79"/>
                <a:ea typeface="Arial Unicode MS" pitchFamily="34" charset="-128"/>
                <a:cs typeface="Aharoni" panose="02010803020104030203" pitchFamily="2" charset="-79"/>
              </a:rPr>
              <a:t>MAGNETIC FIELD FOR A STRAIGHT CONDUCTOR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69950" y="1568974"/>
            <a:ext cx="1207008" cy="1371600"/>
            <a:chOff x="2623764" y="-1771650"/>
            <a:chExt cx="1207008" cy="1371600"/>
          </a:xfrm>
        </p:grpSpPr>
        <p:grpSp>
          <p:nvGrpSpPr>
            <p:cNvPr id="88" name="Group 79"/>
            <p:cNvGrpSpPr/>
            <p:nvPr/>
          </p:nvGrpSpPr>
          <p:grpSpPr>
            <a:xfrm>
              <a:off x="2623764" y="-1771650"/>
              <a:ext cx="1207008" cy="1371600"/>
              <a:chOff x="6172200" y="1371600"/>
              <a:chExt cx="1143000" cy="1143000"/>
            </a:xfrm>
            <a:scene3d>
              <a:camera prst="isometricOffAxis2Top"/>
              <a:lightRig rig="threePt" dir="t"/>
            </a:scene3d>
          </p:grpSpPr>
          <p:sp>
            <p:nvSpPr>
              <p:cNvPr id="89" name="Flowchart: Connector 88"/>
              <p:cNvSpPr/>
              <p:nvPr/>
            </p:nvSpPr>
            <p:spPr>
              <a:xfrm>
                <a:off x="6526164" y="1720644"/>
                <a:ext cx="457200" cy="457200"/>
              </a:xfrm>
              <a:prstGeom prst="flowChartConnector">
                <a:avLst/>
              </a:prstGeom>
              <a:noFill/>
              <a:ln w="38100" cap="flat" cmpd="sng" algn="ctr">
                <a:solidFill>
                  <a:srgbClr val="800000"/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dirty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90" name="Flowchart: Connector 89"/>
              <p:cNvSpPr/>
              <p:nvPr/>
            </p:nvSpPr>
            <p:spPr>
              <a:xfrm>
                <a:off x="6420468" y="1612488"/>
                <a:ext cx="685800" cy="685800"/>
              </a:xfrm>
              <a:prstGeom prst="flowChartConnector">
                <a:avLst/>
              </a:prstGeom>
              <a:noFill/>
              <a:ln w="38100" cap="flat" cmpd="sng" algn="ctr">
                <a:solidFill>
                  <a:srgbClr val="800000"/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dirty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91" name="Flowchart: Connector 90"/>
              <p:cNvSpPr/>
              <p:nvPr/>
            </p:nvSpPr>
            <p:spPr>
              <a:xfrm>
                <a:off x="6296469" y="1482967"/>
                <a:ext cx="914400" cy="914400"/>
              </a:xfrm>
              <a:prstGeom prst="flowChartConnector">
                <a:avLst/>
              </a:prstGeom>
              <a:noFill/>
              <a:ln w="38100" cap="flat" cmpd="sng" algn="ctr">
                <a:solidFill>
                  <a:srgbClr val="800000"/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dirty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92" name="Flowchart: Connector 91"/>
              <p:cNvSpPr/>
              <p:nvPr/>
            </p:nvSpPr>
            <p:spPr>
              <a:xfrm>
                <a:off x="6172200" y="1371600"/>
                <a:ext cx="1143000" cy="1143000"/>
              </a:xfrm>
              <a:prstGeom prst="flowChartConnector">
                <a:avLst/>
              </a:prstGeom>
              <a:noFill/>
              <a:ln w="38100" cap="flat" cmpd="sng" algn="ctr">
                <a:solidFill>
                  <a:srgbClr val="800000"/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dirty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93" name="Flowchart: Connector 92"/>
              <p:cNvSpPr/>
              <p:nvPr/>
            </p:nvSpPr>
            <p:spPr>
              <a:xfrm>
                <a:off x="6644148" y="1843536"/>
                <a:ext cx="228600" cy="228600"/>
              </a:xfrm>
              <a:prstGeom prst="flowChartConnector">
                <a:avLst/>
              </a:prstGeom>
              <a:noFill/>
              <a:ln w="38100" cap="flat" cmpd="sng" algn="ctr">
                <a:solidFill>
                  <a:srgbClr val="800000"/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dirty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94" name="Flowchart: Connector 93"/>
            <p:cNvSpPr/>
            <p:nvPr/>
          </p:nvSpPr>
          <p:spPr>
            <a:xfrm>
              <a:off x="3049133" y="-1280951"/>
              <a:ext cx="353437" cy="401632"/>
            </a:xfrm>
            <a:prstGeom prst="flowChartConnector">
              <a:avLst/>
            </a:prstGeom>
            <a:noFill/>
            <a:ln w="38100" cap="flat" cmpd="sng" algn="ctr">
              <a:solidFill>
                <a:srgbClr val="800000"/>
              </a:solidFill>
              <a:prstDash val="sysDash"/>
            </a:ln>
            <a:effectLst/>
            <a:scene3d>
              <a:camera prst="isometricOffAxis2Top"/>
              <a:lightRig rig="threePt" dir="t"/>
            </a:scene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95" name="Flowchart: Connector 94"/>
            <p:cNvSpPr/>
            <p:nvPr/>
          </p:nvSpPr>
          <p:spPr>
            <a:xfrm>
              <a:off x="2940156" y="-1409522"/>
              <a:ext cx="584191" cy="663854"/>
            </a:xfrm>
            <a:prstGeom prst="flowChartConnector">
              <a:avLst/>
            </a:prstGeom>
            <a:noFill/>
            <a:ln w="38100" cap="flat" cmpd="sng" algn="ctr">
              <a:solidFill>
                <a:srgbClr val="800000"/>
              </a:solidFill>
              <a:prstDash val="sysDash"/>
            </a:ln>
            <a:effectLst/>
            <a:scene3d>
              <a:camera prst="isometricOffAxis2Top"/>
              <a:lightRig rig="threePt" dir="t"/>
            </a:scene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96" name="Flowchart: Connector 95"/>
            <p:cNvSpPr/>
            <p:nvPr/>
          </p:nvSpPr>
          <p:spPr>
            <a:xfrm>
              <a:off x="2833684" y="-1536573"/>
              <a:ext cx="796626" cy="905256"/>
            </a:xfrm>
            <a:prstGeom prst="flowChartConnector">
              <a:avLst/>
            </a:prstGeom>
            <a:noFill/>
            <a:ln w="38100" cap="flat" cmpd="sng" algn="ctr">
              <a:solidFill>
                <a:srgbClr val="800000"/>
              </a:solidFill>
              <a:prstDash val="sysDash"/>
            </a:ln>
            <a:effectLst/>
            <a:scene3d>
              <a:camera prst="isometricOffAxis2Top"/>
              <a:lightRig rig="threePt" dir="t"/>
            </a:scene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98" name="Group 79"/>
          <p:cNvGrpSpPr/>
          <p:nvPr/>
        </p:nvGrpSpPr>
        <p:grpSpPr>
          <a:xfrm>
            <a:off x="880074" y="1571625"/>
            <a:ext cx="1207008" cy="1371600"/>
            <a:chOff x="6172200" y="1371600"/>
            <a:chExt cx="1143000" cy="1143000"/>
          </a:xfrm>
          <a:scene3d>
            <a:camera prst="isometricOffAxis2Top"/>
            <a:lightRig rig="threePt" dir="t"/>
          </a:scene3d>
        </p:grpSpPr>
        <p:sp>
          <p:nvSpPr>
            <p:cNvPr id="99" name="Flowchart: Connector 98"/>
            <p:cNvSpPr/>
            <p:nvPr/>
          </p:nvSpPr>
          <p:spPr>
            <a:xfrm>
              <a:off x="6526164" y="1720644"/>
              <a:ext cx="457200" cy="457200"/>
            </a:xfrm>
            <a:prstGeom prst="flowChartConnector">
              <a:avLst/>
            </a:prstGeom>
            <a:noFill/>
            <a:ln w="19050" cap="flat" cmpd="sng" algn="ctr">
              <a:solidFill>
                <a:srgbClr val="8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100" name="Flowchart: Connector 99"/>
            <p:cNvSpPr/>
            <p:nvPr/>
          </p:nvSpPr>
          <p:spPr>
            <a:xfrm>
              <a:off x="6420468" y="1612488"/>
              <a:ext cx="685800" cy="685800"/>
            </a:xfrm>
            <a:prstGeom prst="flowChartConnector">
              <a:avLst/>
            </a:prstGeom>
            <a:noFill/>
            <a:ln w="19050" cap="flat" cmpd="sng" algn="ctr">
              <a:solidFill>
                <a:srgbClr val="8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101" name="Flowchart: Connector 100"/>
            <p:cNvSpPr/>
            <p:nvPr/>
          </p:nvSpPr>
          <p:spPr>
            <a:xfrm>
              <a:off x="6296469" y="1482967"/>
              <a:ext cx="914400" cy="914400"/>
            </a:xfrm>
            <a:prstGeom prst="flowChartConnector">
              <a:avLst/>
            </a:prstGeom>
            <a:noFill/>
            <a:ln w="19050" cap="flat" cmpd="sng" algn="ctr">
              <a:solidFill>
                <a:srgbClr val="8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102" name="Flowchart: Connector 101"/>
            <p:cNvSpPr/>
            <p:nvPr/>
          </p:nvSpPr>
          <p:spPr>
            <a:xfrm>
              <a:off x="6172200" y="1371600"/>
              <a:ext cx="1143000" cy="1143000"/>
            </a:xfrm>
            <a:prstGeom prst="flowChartConnector">
              <a:avLst/>
            </a:prstGeom>
            <a:noFill/>
            <a:ln w="19050" cap="flat" cmpd="sng" algn="ctr">
              <a:solidFill>
                <a:srgbClr val="8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103" name="Flowchart: Connector 102"/>
            <p:cNvSpPr/>
            <p:nvPr/>
          </p:nvSpPr>
          <p:spPr>
            <a:xfrm>
              <a:off x="6644148" y="1843536"/>
              <a:ext cx="228600" cy="228600"/>
            </a:xfrm>
            <a:prstGeom prst="flowChartConnector">
              <a:avLst/>
            </a:prstGeom>
            <a:noFill/>
            <a:ln w="19050" cap="flat" cmpd="sng" algn="ctr">
              <a:solidFill>
                <a:srgbClr val="8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</p:grpSp>
      <p:cxnSp>
        <p:nvCxnSpPr>
          <p:cNvPr id="221" name="Straight Connector 220"/>
          <p:cNvCxnSpPr/>
          <p:nvPr/>
        </p:nvCxnSpPr>
        <p:spPr>
          <a:xfrm rot="5400000">
            <a:off x="1115077" y="1870845"/>
            <a:ext cx="755628" cy="0"/>
          </a:xfrm>
          <a:prstGeom prst="line">
            <a:avLst/>
          </a:prstGeom>
          <a:noFill/>
          <a:ln w="38100" cap="rnd" cmpd="sng" algn="ctr">
            <a:solidFill>
              <a:srgbClr val="FFFFCC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23140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31" grpId="0" animBg="1"/>
      <p:bldP spid="163" grpId="0" animBg="1"/>
      <p:bldP spid="1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895600" y="1295345"/>
            <a:ext cx="2834640" cy="2743200"/>
            <a:chOff x="3222765" y="3547238"/>
            <a:chExt cx="1889395" cy="1548786"/>
          </a:xfrm>
          <a:solidFill>
            <a:srgbClr val="FF0000"/>
          </a:solidFill>
          <a:scene3d>
            <a:camera prst="perspectiveRelaxedModerately" fov="6300000">
              <a:rot lat="21594000" lon="7200000" rev="5400000"/>
            </a:camera>
            <a:lightRig rig="threePt" dir="t"/>
          </a:scene3d>
        </p:grpSpPr>
        <p:sp>
          <p:nvSpPr>
            <p:cNvPr id="6" name="Rectangle 5"/>
            <p:cNvSpPr/>
            <p:nvPr/>
          </p:nvSpPr>
          <p:spPr>
            <a:xfrm rot="16200000">
              <a:off x="4425647" y="4409512"/>
              <a:ext cx="389081" cy="983944"/>
            </a:xfrm>
            <a:prstGeom prst="rect">
              <a:avLst/>
            </a:prstGeom>
            <a:grpFill/>
            <a:ln>
              <a:noFill/>
            </a:ln>
            <a:sp3d z="95250" extrusionH="6159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4424122" y="3249769"/>
              <a:ext cx="388932" cy="983944"/>
            </a:xfrm>
            <a:prstGeom prst="rect">
              <a:avLst/>
            </a:prstGeom>
            <a:grpFill/>
            <a:ln>
              <a:noFill/>
            </a:ln>
            <a:sp3d z="95250" extrusionH="6159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Block Arc 7"/>
            <p:cNvSpPr/>
            <p:nvPr/>
          </p:nvSpPr>
          <p:spPr>
            <a:xfrm rot="16200000">
              <a:off x="3357790" y="3412213"/>
              <a:ext cx="1547176" cy="1817226"/>
            </a:xfrm>
            <a:prstGeom prst="blockArc">
              <a:avLst/>
            </a:prstGeom>
            <a:grpFill/>
            <a:ln>
              <a:noFill/>
            </a:ln>
            <a:sp3d z="95250" extrusionH="6159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57719" y="925301"/>
            <a:ext cx="7589520" cy="78205"/>
          </a:xfrm>
          <a:prstGeom prst="rect">
            <a:avLst/>
          </a:prstGeom>
          <a:solidFill>
            <a:srgbClr val="E13C0F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 bwMode="auto">
          <a:xfrm>
            <a:off x="1828800" y="-16192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kumimoji="1" lang="en-US" dirty="0">
              <a:solidFill>
                <a:srgbClr val="000099"/>
              </a:solidFill>
              <a:latin typeface="Bookman Old Style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15925" y="285750"/>
            <a:ext cx="755703" cy="692727"/>
            <a:chOff x="415925" y="285750"/>
            <a:chExt cx="755703" cy="692727"/>
          </a:xfrm>
        </p:grpSpPr>
        <p:sp>
          <p:nvSpPr>
            <p:cNvPr id="10" name="Rectangle 9"/>
            <p:cNvSpPr/>
            <p:nvPr/>
          </p:nvSpPr>
          <p:spPr>
            <a:xfrm>
              <a:off x="415925" y="285750"/>
              <a:ext cx="755703" cy="692727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8744" y="324422"/>
              <a:ext cx="66556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haroni" pitchFamily="2" charset="-79"/>
                  <a:cs typeface="Aharoni" pitchFamily="2" charset="-79"/>
                </a:rPr>
                <a:t>Q.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171627" y="336651"/>
            <a:ext cx="75756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6700" algn="ctr"/>
              </a:tabLst>
            </a:pPr>
            <a:r>
              <a:rPr lang="en-US" sz="1600" dirty="0">
                <a:latin typeface="Arial Black" pitchFamily="34" charset="0"/>
              </a:rPr>
              <a:t>Why does a compass needle get deflected when brought near a bar magnet?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62149" y="1123950"/>
            <a:ext cx="9412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n w="12700">
                  <a:solidFill>
                    <a:schemeClr val="tx1"/>
                  </a:solidFill>
                </a:ln>
                <a:blipFill dpi="0"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haroni" pitchFamily="2" charset="-79"/>
                <a:cs typeface="Aharoni" pitchFamily="2" charset="-79"/>
              </a:rPr>
              <a:t>Ans.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84382" y="1200150"/>
            <a:ext cx="75756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  <a:tabLst>
                <a:tab pos="266700" algn="ctr"/>
              </a:tabLst>
            </a:pPr>
            <a:r>
              <a:rPr lang="en-US" sz="1600" dirty="0">
                <a:latin typeface="Aharoni" pitchFamily="2" charset="-79"/>
                <a:cs typeface="Aharoni" pitchFamily="2" charset="-79"/>
              </a:rPr>
              <a:t>The magnetic field of the magnet exerts force on both the poles of the compass needle.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093226" y="3272790"/>
            <a:ext cx="914400" cy="1813560"/>
            <a:chOff x="6980978" y="2741901"/>
            <a:chExt cx="914400" cy="1813560"/>
          </a:xfrm>
        </p:grpSpPr>
        <p:sp>
          <p:nvSpPr>
            <p:cNvPr id="23" name="Oval 22"/>
            <p:cNvSpPr/>
            <p:nvPr/>
          </p:nvSpPr>
          <p:spPr>
            <a:xfrm>
              <a:off x="6980978" y="3641061"/>
              <a:ext cx="914400" cy="914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scene3d>
              <a:camera prst="perspectiveRelaxed" fov="2400000">
                <a:rot lat="17400000" lon="0" rev="0"/>
              </a:camera>
              <a:lightRig rig="threePt" dir="t"/>
            </a:scene3d>
            <a:sp3d z="50800"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390864" y="2741901"/>
              <a:ext cx="94628" cy="12801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648200" y="2038350"/>
            <a:ext cx="1482242" cy="2173598"/>
            <a:chOff x="1378656" y="1266478"/>
            <a:chExt cx="1482242" cy="2173598"/>
          </a:xfrm>
        </p:grpSpPr>
        <p:grpSp>
          <p:nvGrpSpPr>
            <p:cNvPr id="28" name="Group 27"/>
            <p:cNvGrpSpPr/>
            <p:nvPr/>
          </p:nvGrpSpPr>
          <p:grpSpPr>
            <a:xfrm>
              <a:off x="1828800" y="1266478"/>
              <a:ext cx="609600" cy="2173598"/>
              <a:chOff x="3276600" y="1450625"/>
              <a:chExt cx="609600" cy="2893059"/>
            </a:xfrm>
            <a:scene3d>
              <a:camera prst="perspectiveRelaxedModerately" fov="7200000">
                <a:rot lat="10800000" lon="7200000" rev="16200000"/>
              </a:camera>
              <a:lightRig rig="threePt" dir="t"/>
            </a:scene3d>
          </p:grpSpPr>
          <p:sp>
            <p:nvSpPr>
              <p:cNvPr id="31" name="Rectangle 30"/>
              <p:cNvSpPr/>
              <p:nvPr/>
            </p:nvSpPr>
            <p:spPr>
              <a:xfrm>
                <a:off x="3276600" y="1450625"/>
                <a:ext cx="609600" cy="14478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sp3d z="101600" extrusionH="292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276600" y="2895884"/>
                <a:ext cx="609600" cy="1447800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sp3d z="101600" extrusionH="292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1378656" y="2097405"/>
              <a:ext cx="386644" cy="369332"/>
            </a:xfrm>
            <a:prstGeom prst="rect">
              <a:avLst/>
            </a:prstGeom>
            <a:scene3d>
              <a:camera prst="perspectiveRelaxedModerately" fov="4500000">
                <a:rot lat="19200000" lon="0" rev="0"/>
              </a:camera>
              <a:lightRig rig="threePt" dir="t"/>
            </a:scene3d>
            <a:sp3d extrusionH="127000"/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pperplate Gothic Bold" pitchFamily="34" charset="0"/>
                  <a:cs typeface="Narkisim" pitchFamily="34" charset="-79"/>
                </a:rPr>
                <a:t>N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509520" y="2091055"/>
              <a:ext cx="351378" cy="369332"/>
            </a:xfrm>
            <a:prstGeom prst="rect">
              <a:avLst/>
            </a:prstGeom>
            <a:scene3d>
              <a:camera prst="perspectiveRelaxedModerately" fov="2100000">
                <a:rot lat="19200000" lon="0" rev="0"/>
              </a:camera>
              <a:lightRig rig="threePt" dir="t"/>
            </a:scene3d>
            <a:sp3d extrusionH="127000"/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pperplate Gothic Bold" pitchFamily="34" charset="0"/>
                  <a:cs typeface="Narkisim" pitchFamily="34" charset="-79"/>
                </a:rPr>
                <a:t>S</a:t>
              </a:r>
            </a:p>
          </p:txBody>
        </p:sp>
      </p:grpSp>
      <p:pic>
        <p:nvPicPr>
          <p:cNvPr id="2054" name="Picture 6" descr="D:\d drive\MJ WORK\Pooja mam (physics)\CBSE (X)\Magnetic Effect of Electric Current\Raw\a-needl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5240">
            <a:off x="831363" y="2532327"/>
            <a:ext cx="1403348" cy="13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1284383" y="1840527"/>
            <a:ext cx="74628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  <a:tabLst>
                <a:tab pos="266700" algn="ctr"/>
              </a:tabLst>
            </a:pPr>
            <a:r>
              <a:rPr lang="en-US" sz="1600" dirty="0">
                <a:latin typeface="Aharoni" pitchFamily="2" charset="-79"/>
                <a:cs typeface="Aharoni" pitchFamily="2" charset="-79"/>
              </a:rPr>
              <a:t>The forces experienced by the two poles are equal and opposite. These two forces form a couple which deflects the compass needle.</a:t>
            </a:r>
          </a:p>
        </p:txBody>
      </p:sp>
    </p:spTree>
    <p:extLst>
      <p:ext uri="{BB962C8B-B14F-4D97-AF65-F5344CB8AC3E}">
        <p14:creationId xmlns:p14="http://schemas.microsoft.com/office/powerpoint/2010/main" val="81196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repeatCount="2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96296E-6 L -0.24566 0.0037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92" y="18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8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9" grpId="0"/>
      <p:bldP spid="20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895600" y="1295345"/>
            <a:ext cx="2834640" cy="2743200"/>
            <a:chOff x="3222765" y="3547238"/>
            <a:chExt cx="1889395" cy="1548786"/>
          </a:xfrm>
          <a:solidFill>
            <a:srgbClr val="FF0000"/>
          </a:solidFill>
          <a:scene3d>
            <a:camera prst="perspectiveRelaxedModerately" fov="6300000">
              <a:rot lat="21594000" lon="7200000" rev="5400000"/>
            </a:camera>
            <a:lightRig rig="threePt" dir="t"/>
          </a:scene3d>
        </p:grpSpPr>
        <p:sp>
          <p:nvSpPr>
            <p:cNvPr id="6" name="Rectangle 5"/>
            <p:cNvSpPr/>
            <p:nvPr/>
          </p:nvSpPr>
          <p:spPr>
            <a:xfrm rot="16200000">
              <a:off x="4425647" y="4409512"/>
              <a:ext cx="389081" cy="983944"/>
            </a:xfrm>
            <a:prstGeom prst="rect">
              <a:avLst/>
            </a:prstGeom>
            <a:grpFill/>
            <a:ln>
              <a:noFill/>
            </a:ln>
            <a:sp3d z="95250" extrusionH="6159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4424122" y="3249769"/>
              <a:ext cx="388932" cy="983944"/>
            </a:xfrm>
            <a:prstGeom prst="rect">
              <a:avLst/>
            </a:prstGeom>
            <a:grpFill/>
            <a:ln>
              <a:noFill/>
            </a:ln>
            <a:sp3d z="95250" extrusionH="6159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Block Arc 7"/>
            <p:cNvSpPr/>
            <p:nvPr/>
          </p:nvSpPr>
          <p:spPr>
            <a:xfrm rot="16200000">
              <a:off x="3357790" y="3412213"/>
              <a:ext cx="1547176" cy="1817226"/>
            </a:xfrm>
            <a:prstGeom prst="blockArc">
              <a:avLst/>
            </a:prstGeom>
            <a:grpFill/>
            <a:ln>
              <a:noFill/>
            </a:ln>
            <a:sp3d z="95250" extrusionH="6159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57719" y="1802234"/>
            <a:ext cx="7589520" cy="78205"/>
          </a:xfrm>
          <a:prstGeom prst="rect">
            <a:avLst/>
          </a:prstGeom>
          <a:solidFill>
            <a:srgbClr val="E13C0F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 bwMode="auto">
          <a:xfrm>
            <a:off x="1828800" y="-161925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kumimoji="1" lang="en-US" dirty="0">
              <a:solidFill>
                <a:srgbClr val="000099"/>
              </a:solidFill>
              <a:latin typeface="Bookman Old Style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15925" y="1162683"/>
            <a:ext cx="755703" cy="692727"/>
            <a:chOff x="415925" y="285750"/>
            <a:chExt cx="755703" cy="692727"/>
          </a:xfrm>
        </p:grpSpPr>
        <p:sp>
          <p:nvSpPr>
            <p:cNvPr id="10" name="Rectangle 9"/>
            <p:cNvSpPr/>
            <p:nvPr/>
          </p:nvSpPr>
          <p:spPr>
            <a:xfrm>
              <a:off x="415925" y="285750"/>
              <a:ext cx="755703" cy="692727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8744" y="324422"/>
              <a:ext cx="66556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dirty="0">
                  <a:ln w="12700"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Aharoni" pitchFamily="2" charset="-79"/>
                  <a:cs typeface="Aharoni" pitchFamily="2" charset="-79"/>
                </a:rPr>
                <a:t>Q.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157719" y="285750"/>
            <a:ext cx="75756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66700" algn="ctr"/>
              </a:tabLst>
            </a:pPr>
            <a:r>
              <a:rPr lang="en-US" sz="1600" dirty="0">
                <a:latin typeface="Arial Black" pitchFamily="34" charset="0"/>
              </a:rPr>
              <a:t>AB is a current carrying conductor in the plane of the paper as shown in figure.</a:t>
            </a:r>
          </a:p>
          <a:p>
            <a:pPr>
              <a:tabLst>
                <a:tab pos="266700" algn="ctr"/>
              </a:tabLst>
            </a:pPr>
            <a:r>
              <a:rPr lang="en-US" sz="1600" dirty="0">
                <a:latin typeface="Arial Black" pitchFamily="34" charset="0"/>
              </a:rPr>
              <a:t>(</a:t>
            </a:r>
            <a:r>
              <a:rPr lang="en-US" sz="1600" dirty="0" err="1">
                <a:latin typeface="Arial Black" pitchFamily="34" charset="0"/>
              </a:rPr>
              <a:t>i</a:t>
            </a:r>
            <a:r>
              <a:rPr lang="en-US" sz="1600" dirty="0">
                <a:latin typeface="Arial Black" pitchFamily="34" charset="0"/>
              </a:rPr>
              <a:t>) What are the directions of magnetic fields produced by it at points P and Q?</a:t>
            </a:r>
          </a:p>
          <a:p>
            <a:pPr>
              <a:tabLst>
                <a:tab pos="266700" algn="ctr"/>
              </a:tabLst>
            </a:pPr>
            <a:r>
              <a:rPr lang="en-US" sz="1600" dirty="0">
                <a:latin typeface="Arial Black" pitchFamily="34" charset="0"/>
              </a:rPr>
              <a:t>(ii) Given r</a:t>
            </a:r>
            <a:r>
              <a:rPr lang="en-US" sz="1600" baseline="-25000" dirty="0">
                <a:latin typeface="Arial Black" pitchFamily="34" charset="0"/>
              </a:rPr>
              <a:t>1</a:t>
            </a:r>
            <a:r>
              <a:rPr lang="en-US" sz="1600" dirty="0">
                <a:latin typeface="Arial Black" pitchFamily="34" charset="0"/>
              </a:rPr>
              <a:t> &gt; r</a:t>
            </a:r>
            <a:r>
              <a:rPr lang="en-US" sz="1600" baseline="-25000" dirty="0">
                <a:latin typeface="Arial Black" pitchFamily="34" charset="0"/>
              </a:rPr>
              <a:t>2</a:t>
            </a:r>
            <a:r>
              <a:rPr lang="en-US" sz="1600" dirty="0">
                <a:latin typeface="Arial Black" pitchFamily="34" charset="0"/>
              </a:rPr>
              <a:t>, where will the strength of the magnetic field be larger?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62149" y="1969353"/>
            <a:ext cx="9412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>
                <a:ln w="12700">
                  <a:solidFill>
                    <a:schemeClr val="tx1"/>
                  </a:solidFill>
                </a:ln>
                <a:blipFill dpi="0"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haroni" pitchFamily="2" charset="-79"/>
                <a:cs typeface="Aharoni" pitchFamily="2" charset="-79"/>
              </a:rPr>
              <a:t>Ans.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37323" y="2495550"/>
            <a:ext cx="52929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  <a:tabLst>
                <a:tab pos="266700" algn="ctr"/>
              </a:tabLst>
            </a:pPr>
            <a:r>
              <a:rPr lang="en-US" sz="1600" dirty="0">
                <a:latin typeface="Aharoni" pitchFamily="2" charset="-79"/>
                <a:cs typeface="Aharoni" pitchFamily="2" charset="-79"/>
              </a:rPr>
              <a:t>By applying Right-hand thumb rule, the direction of Magnetic field at P is into the plane of the paper and at the point Q, coming out from the plane of paper.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7323" y="3622893"/>
            <a:ext cx="52929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  <a:tabLst>
                <a:tab pos="266700" algn="ctr"/>
              </a:tabLst>
            </a:pPr>
            <a:r>
              <a:rPr lang="en-US" sz="1600" dirty="0">
                <a:latin typeface="Aharoni" pitchFamily="2" charset="-79"/>
                <a:cs typeface="Aharoni" pitchFamily="2" charset="-79"/>
              </a:rPr>
              <a:t>The magnitude of magnetic field B is inversely proportional to distance r. Since r1 &gt; r2, point Q is closer than point P. So the magnetic field is stronger at point Q and weaker at point P.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5699495" y="2061158"/>
            <a:ext cx="2987305" cy="2034592"/>
            <a:chOff x="5404405" y="2296187"/>
            <a:chExt cx="2987305" cy="2034592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6858000" y="2343150"/>
              <a:ext cx="0" cy="1905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6858000" y="3034159"/>
              <a:ext cx="0" cy="1143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6858000" y="2296187"/>
              <a:ext cx="31451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kern="0" dirty="0">
                  <a:latin typeface="Aharoni" panose="02010803020104030203" pitchFamily="2" charset="-79"/>
                  <a:cs typeface="Aharoni" panose="02010803020104030203" pitchFamily="2" charset="-79"/>
                </a:rPr>
                <a:t>A</a:t>
              </a: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6858000" y="3992225"/>
              <a:ext cx="31451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kern="0" dirty="0"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6962960" y="2634741"/>
              <a:ext cx="1428750" cy="338554"/>
              <a:chOff x="6962960" y="2634741"/>
              <a:chExt cx="1428750" cy="338554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6962960" y="2634741"/>
                <a:ext cx="1114240" cy="338554"/>
                <a:chOff x="6962960" y="2634741"/>
                <a:chExt cx="1114240" cy="338554"/>
              </a:xfrm>
            </p:grpSpPr>
            <p:cxnSp>
              <p:nvCxnSpPr>
                <p:cNvPr id="16" name="Straight Arrow Connector 15"/>
                <p:cNvCxnSpPr/>
                <p:nvPr/>
              </p:nvCxnSpPr>
              <p:spPr>
                <a:xfrm flipH="1">
                  <a:off x="6962960" y="2800350"/>
                  <a:ext cx="41910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/>
                <p:cNvCxnSpPr/>
                <p:nvPr/>
              </p:nvCxnSpPr>
              <p:spPr>
                <a:xfrm>
                  <a:off x="7658100" y="2800350"/>
                  <a:ext cx="41910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Rectangle 26"/>
                <p:cNvSpPr>
                  <a:spLocks noChangeArrowheads="1"/>
                </p:cNvSpPr>
                <p:nvPr/>
              </p:nvSpPr>
              <p:spPr bwMode="auto">
                <a:xfrm>
                  <a:off x="7382060" y="2634741"/>
                  <a:ext cx="377640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1600" b="1" kern="0" dirty="0">
                      <a:latin typeface="Aharoni" panose="02010803020104030203" pitchFamily="2" charset="-79"/>
                      <a:cs typeface="Aharoni" panose="02010803020104030203" pitchFamily="2" charset="-79"/>
                    </a:rPr>
                    <a:t>r</a:t>
                  </a:r>
                  <a:r>
                    <a:rPr lang="en-US" sz="1600" b="1" kern="0" baseline="-25000" dirty="0">
                      <a:latin typeface="Aharoni" panose="02010803020104030203" pitchFamily="2" charset="-79"/>
                      <a:cs typeface="Aharoni" panose="02010803020104030203" pitchFamily="2" charset="-79"/>
                    </a:rPr>
                    <a:t>1</a:t>
                  </a:r>
                </a:p>
              </p:txBody>
            </p:sp>
          </p:grpSp>
          <p:sp>
            <p:nvSpPr>
              <p:cNvPr id="29" name="Rectangle 28"/>
              <p:cNvSpPr>
                <a:spLocks noChangeArrowheads="1"/>
              </p:cNvSpPr>
              <p:nvPr/>
            </p:nvSpPr>
            <p:spPr bwMode="auto">
              <a:xfrm>
                <a:off x="8077200" y="2634741"/>
                <a:ext cx="31451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P</a:t>
                </a:r>
              </a:p>
            </p:txBody>
          </p:sp>
        </p:grp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6924860" y="2921000"/>
              <a:ext cx="31451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b="1" kern="0" dirty="0">
                  <a:latin typeface="Aharoni" panose="02010803020104030203" pitchFamily="2" charset="-79"/>
                  <a:cs typeface="Aharoni" panose="02010803020104030203" pitchFamily="2" charset="-79"/>
                </a:rPr>
                <a:t>I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5404405" y="3449026"/>
              <a:ext cx="1428750" cy="347733"/>
              <a:chOff x="5896160" y="4361557"/>
              <a:chExt cx="1428750" cy="347733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6210670" y="4361557"/>
                <a:ext cx="1114240" cy="338554"/>
                <a:chOff x="6962960" y="2634741"/>
                <a:chExt cx="1114240" cy="338554"/>
              </a:xfrm>
            </p:grpSpPr>
            <p:cxnSp>
              <p:nvCxnSpPr>
                <p:cNvPr id="32" name="Straight Arrow Connector 31"/>
                <p:cNvCxnSpPr/>
                <p:nvPr/>
              </p:nvCxnSpPr>
              <p:spPr>
                <a:xfrm flipH="1">
                  <a:off x="6962960" y="2800350"/>
                  <a:ext cx="41910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>
                  <a:off x="7658100" y="2800350"/>
                  <a:ext cx="41910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tangle 33"/>
                <p:cNvSpPr>
                  <a:spLocks noChangeArrowheads="1"/>
                </p:cNvSpPr>
                <p:nvPr/>
              </p:nvSpPr>
              <p:spPr bwMode="auto">
                <a:xfrm>
                  <a:off x="7382060" y="2634741"/>
                  <a:ext cx="377640" cy="338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1600" b="1" kern="0" dirty="0">
                      <a:latin typeface="Aharoni" panose="02010803020104030203" pitchFamily="2" charset="-79"/>
                      <a:cs typeface="Aharoni" panose="02010803020104030203" pitchFamily="2" charset="-79"/>
                    </a:rPr>
                    <a:t>r</a:t>
                  </a:r>
                  <a:r>
                    <a:rPr lang="en-US" sz="1600" b="1" kern="0" baseline="-25000" dirty="0">
                      <a:latin typeface="Aharoni" panose="02010803020104030203" pitchFamily="2" charset="-79"/>
                      <a:cs typeface="Aharoni" panose="02010803020104030203" pitchFamily="2" charset="-79"/>
                    </a:rPr>
                    <a:t>2</a:t>
                  </a:r>
                </a:p>
              </p:txBody>
            </p:sp>
          </p:grpSp>
          <p:sp>
            <p:nvSpPr>
              <p:cNvPr id="35" name="Rectangle 34"/>
              <p:cNvSpPr>
                <a:spLocks noChangeArrowheads="1"/>
              </p:cNvSpPr>
              <p:nvPr/>
            </p:nvSpPr>
            <p:spPr bwMode="auto">
              <a:xfrm>
                <a:off x="5896160" y="4370736"/>
                <a:ext cx="31451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600" b="1" kern="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Q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846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9" grpId="0"/>
      <p:bldP spid="20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0" y="2187029"/>
            <a:ext cx="449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75933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 descr="D:\d drive\MJ WORK\Pooja mam (physics)\CBSE (X)\Magnetic Effect of Electric Current\Raw\fal,-parketta,-szoba-18993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6"/>
          <a:stretch/>
        </p:blipFill>
        <p:spPr bwMode="auto">
          <a:xfrm>
            <a:off x="0" y="-4572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61161" y="3158987"/>
            <a:ext cx="3216039" cy="12415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  <a:scene3d>
            <a:camera prst="perspectiveRelaxedModerately" fov="7200000">
              <a:rot lat="18000000" lon="0" rev="0"/>
            </a:camera>
            <a:lightRig rig="threePt" dir="t"/>
          </a:scene3d>
          <a:sp3d extrusionH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 rot="5400000">
            <a:off x="1149127" y="-697581"/>
            <a:ext cx="2819534" cy="4355785"/>
            <a:chOff x="1479719" y="-4667251"/>
            <a:chExt cx="2819534" cy="4355785"/>
          </a:xfrm>
        </p:grpSpPr>
        <p:pic>
          <p:nvPicPr>
            <p:cNvPr id="47" name="Picture 3" descr="D:\d drive\MJ WORK\Pooja mam (physics)\CBSE (X)\Magnetic Effect of Electric Current\Raw\nail (1)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0793" y="-3208325"/>
              <a:ext cx="4355785" cy="1437934"/>
            </a:xfrm>
            <a:prstGeom prst="rect">
              <a:avLst/>
            </a:prstGeom>
            <a:noFill/>
            <a:ln w="762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Group 47"/>
            <p:cNvGrpSpPr/>
            <p:nvPr/>
          </p:nvGrpSpPr>
          <p:grpSpPr>
            <a:xfrm>
              <a:off x="1998928" y="-3592338"/>
              <a:ext cx="2300325" cy="2543215"/>
              <a:chOff x="3253225" y="827263"/>
              <a:chExt cx="2300325" cy="2543215"/>
            </a:xfrm>
          </p:grpSpPr>
          <p:sp>
            <p:nvSpPr>
              <p:cNvPr id="49" name="Freeform 48"/>
              <p:cNvSpPr/>
              <p:nvPr/>
            </p:nvSpPr>
            <p:spPr>
              <a:xfrm>
                <a:off x="3581406" y="873760"/>
                <a:ext cx="1972144" cy="0"/>
              </a:xfrm>
              <a:custGeom>
                <a:avLst/>
                <a:gdLst>
                  <a:gd name="connsiteX0" fmla="*/ 1460500 w 1460500"/>
                  <a:gd name="connsiteY0" fmla="*/ 12700 h 12700"/>
                  <a:gd name="connsiteX1" fmla="*/ 0 w 1460500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60500" h="12700">
                    <a:moveTo>
                      <a:pt x="1460500" y="1270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3253225" y="827263"/>
                <a:ext cx="338039" cy="335739"/>
              </a:xfrm>
              <a:custGeom>
                <a:avLst/>
                <a:gdLst>
                  <a:gd name="connsiteX0" fmla="*/ 64684 w 519503"/>
                  <a:gd name="connsiteY0" fmla="*/ 5234 h 462434"/>
                  <a:gd name="connsiteX1" fmla="*/ 38491 w 519503"/>
                  <a:gd name="connsiteY1" fmla="*/ 64765 h 462434"/>
                  <a:gd name="connsiteX2" fmla="*/ 519503 w 519503"/>
                  <a:gd name="connsiteY2" fmla="*/ 462434 h 462434"/>
                  <a:gd name="connsiteX0" fmla="*/ 52289 w 338039"/>
                  <a:gd name="connsiteY0" fmla="*/ 2364 h 335739"/>
                  <a:gd name="connsiteX1" fmla="*/ 26096 w 338039"/>
                  <a:gd name="connsiteY1" fmla="*/ 61895 h 335739"/>
                  <a:gd name="connsiteX2" fmla="*/ 338039 w 338039"/>
                  <a:gd name="connsiteY2" fmla="*/ 335739 h 33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8039" h="335739">
                    <a:moveTo>
                      <a:pt x="52289" y="2364"/>
                    </a:moveTo>
                    <a:cubicBezTo>
                      <a:pt x="1291" y="-5971"/>
                      <a:pt x="-21529" y="6333"/>
                      <a:pt x="26096" y="61895"/>
                    </a:cubicBezTo>
                    <a:cubicBezTo>
                      <a:pt x="73721" y="117457"/>
                      <a:pt x="135434" y="175004"/>
                      <a:pt x="338039" y="335739"/>
                    </a:cubicBezTo>
                  </a:path>
                </a:pathLst>
              </a:cu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3257305" y="1094020"/>
                <a:ext cx="343150" cy="350236"/>
              </a:xfrm>
              <a:custGeom>
                <a:avLst/>
                <a:gdLst>
                  <a:gd name="connsiteX0" fmla="*/ 64684 w 519503"/>
                  <a:gd name="connsiteY0" fmla="*/ 5234 h 462434"/>
                  <a:gd name="connsiteX1" fmla="*/ 38491 w 519503"/>
                  <a:gd name="connsiteY1" fmla="*/ 64765 h 462434"/>
                  <a:gd name="connsiteX2" fmla="*/ 519503 w 519503"/>
                  <a:gd name="connsiteY2" fmla="*/ 462434 h 462434"/>
                  <a:gd name="connsiteX0" fmla="*/ 52637 w 343150"/>
                  <a:gd name="connsiteY0" fmla="*/ 2573 h 350236"/>
                  <a:gd name="connsiteX1" fmla="*/ 26444 w 343150"/>
                  <a:gd name="connsiteY1" fmla="*/ 62104 h 350236"/>
                  <a:gd name="connsiteX2" fmla="*/ 343150 w 343150"/>
                  <a:gd name="connsiteY2" fmla="*/ 350236 h 350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3150" h="350236">
                    <a:moveTo>
                      <a:pt x="52637" y="2573"/>
                    </a:moveTo>
                    <a:cubicBezTo>
                      <a:pt x="1639" y="-5762"/>
                      <a:pt x="-21975" y="4160"/>
                      <a:pt x="26444" y="62104"/>
                    </a:cubicBezTo>
                    <a:cubicBezTo>
                      <a:pt x="74863" y="120048"/>
                      <a:pt x="140545" y="189501"/>
                      <a:pt x="343150" y="350236"/>
                    </a:cubicBezTo>
                  </a:path>
                </a:pathLst>
              </a:cu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/>
              <p:cNvSpPr/>
              <p:nvPr/>
            </p:nvSpPr>
            <p:spPr>
              <a:xfrm>
                <a:off x="3268862" y="1376297"/>
                <a:ext cx="348260" cy="345401"/>
              </a:xfrm>
              <a:custGeom>
                <a:avLst/>
                <a:gdLst>
                  <a:gd name="connsiteX0" fmla="*/ 64684 w 519503"/>
                  <a:gd name="connsiteY0" fmla="*/ 5234 h 462434"/>
                  <a:gd name="connsiteX1" fmla="*/ 38491 w 519503"/>
                  <a:gd name="connsiteY1" fmla="*/ 64765 h 462434"/>
                  <a:gd name="connsiteX2" fmla="*/ 519503 w 519503"/>
                  <a:gd name="connsiteY2" fmla="*/ 462434 h 462434"/>
                  <a:gd name="connsiteX0" fmla="*/ 52984 w 348260"/>
                  <a:gd name="connsiteY0" fmla="*/ 2501 h 345401"/>
                  <a:gd name="connsiteX1" fmla="*/ 26791 w 348260"/>
                  <a:gd name="connsiteY1" fmla="*/ 62032 h 345401"/>
                  <a:gd name="connsiteX2" fmla="*/ 348260 w 348260"/>
                  <a:gd name="connsiteY2" fmla="*/ 345401 h 345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8260" h="345401">
                    <a:moveTo>
                      <a:pt x="52984" y="2501"/>
                    </a:moveTo>
                    <a:cubicBezTo>
                      <a:pt x="1986" y="-5834"/>
                      <a:pt x="-22422" y="4882"/>
                      <a:pt x="26791" y="62032"/>
                    </a:cubicBezTo>
                    <a:cubicBezTo>
                      <a:pt x="76004" y="119182"/>
                      <a:pt x="145655" y="184666"/>
                      <a:pt x="348260" y="345401"/>
                    </a:cubicBezTo>
                  </a:path>
                </a:pathLst>
              </a:cu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/>
              <p:cNvSpPr/>
              <p:nvPr/>
            </p:nvSpPr>
            <p:spPr>
              <a:xfrm>
                <a:off x="3292845" y="1658572"/>
                <a:ext cx="345705" cy="340569"/>
              </a:xfrm>
              <a:custGeom>
                <a:avLst/>
                <a:gdLst>
                  <a:gd name="connsiteX0" fmla="*/ 64684 w 519503"/>
                  <a:gd name="connsiteY0" fmla="*/ 5234 h 462434"/>
                  <a:gd name="connsiteX1" fmla="*/ 38491 w 519503"/>
                  <a:gd name="connsiteY1" fmla="*/ 64765 h 462434"/>
                  <a:gd name="connsiteX2" fmla="*/ 519503 w 519503"/>
                  <a:gd name="connsiteY2" fmla="*/ 462434 h 462434"/>
                  <a:gd name="connsiteX0" fmla="*/ 52811 w 345705"/>
                  <a:gd name="connsiteY0" fmla="*/ 2431 h 340569"/>
                  <a:gd name="connsiteX1" fmla="*/ 26618 w 345705"/>
                  <a:gd name="connsiteY1" fmla="*/ 61962 h 340569"/>
                  <a:gd name="connsiteX2" fmla="*/ 345705 w 345705"/>
                  <a:gd name="connsiteY2" fmla="*/ 340569 h 340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5705" h="340569">
                    <a:moveTo>
                      <a:pt x="52811" y="2431"/>
                    </a:moveTo>
                    <a:cubicBezTo>
                      <a:pt x="1813" y="-5904"/>
                      <a:pt x="-22198" y="5606"/>
                      <a:pt x="26618" y="61962"/>
                    </a:cubicBezTo>
                    <a:cubicBezTo>
                      <a:pt x="75434" y="118318"/>
                      <a:pt x="143100" y="179834"/>
                      <a:pt x="345705" y="340569"/>
                    </a:cubicBezTo>
                  </a:path>
                </a:pathLst>
              </a:cu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 55"/>
              <p:cNvSpPr/>
              <p:nvPr/>
            </p:nvSpPr>
            <p:spPr>
              <a:xfrm>
                <a:off x="3291454" y="1928077"/>
                <a:ext cx="366146" cy="340569"/>
              </a:xfrm>
              <a:custGeom>
                <a:avLst/>
                <a:gdLst>
                  <a:gd name="connsiteX0" fmla="*/ 64684 w 519503"/>
                  <a:gd name="connsiteY0" fmla="*/ 5234 h 462434"/>
                  <a:gd name="connsiteX1" fmla="*/ 38491 w 519503"/>
                  <a:gd name="connsiteY1" fmla="*/ 64765 h 462434"/>
                  <a:gd name="connsiteX2" fmla="*/ 519503 w 519503"/>
                  <a:gd name="connsiteY2" fmla="*/ 462434 h 462434"/>
                  <a:gd name="connsiteX0" fmla="*/ 54202 w 366146"/>
                  <a:gd name="connsiteY0" fmla="*/ 2431 h 340569"/>
                  <a:gd name="connsiteX1" fmla="*/ 28009 w 366146"/>
                  <a:gd name="connsiteY1" fmla="*/ 61962 h 340569"/>
                  <a:gd name="connsiteX2" fmla="*/ 366146 w 366146"/>
                  <a:gd name="connsiteY2" fmla="*/ 340569 h 340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6146" h="340569">
                    <a:moveTo>
                      <a:pt x="54202" y="2431"/>
                    </a:moveTo>
                    <a:cubicBezTo>
                      <a:pt x="3204" y="-5904"/>
                      <a:pt x="-23982" y="5606"/>
                      <a:pt x="28009" y="61962"/>
                    </a:cubicBezTo>
                    <a:cubicBezTo>
                      <a:pt x="80000" y="118318"/>
                      <a:pt x="163541" y="179834"/>
                      <a:pt x="366146" y="340569"/>
                    </a:cubicBezTo>
                  </a:path>
                </a:pathLst>
              </a:cu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 58"/>
              <p:cNvSpPr/>
              <p:nvPr/>
            </p:nvSpPr>
            <p:spPr>
              <a:xfrm>
                <a:off x="3291106" y="2203998"/>
                <a:ext cx="371258" cy="335739"/>
              </a:xfrm>
              <a:custGeom>
                <a:avLst/>
                <a:gdLst>
                  <a:gd name="connsiteX0" fmla="*/ 64684 w 519503"/>
                  <a:gd name="connsiteY0" fmla="*/ 5234 h 462434"/>
                  <a:gd name="connsiteX1" fmla="*/ 38491 w 519503"/>
                  <a:gd name="connsiteY1" fmla="*/ 64765 h 462434"/>
                  <a:gd name="connsiteX2" fmla="*/ 519503 w 519503"/>
                  <a:gd name="connsiteY2" fmla="*/ 462434 h 462434"/>
                  <a:gd name="connsiteX0" fmla="*/ 54551 w 371258"/>
                  <a:gd name="connsiteY0" fmla="*/ 2364 h 335739"/>
                  <a:gd name="connsiteX1" fmla="*/ 28358 w 371258"/>
                  <a:gd name="connsiteY1" fmla="*/ 61895 h 335739"/>
                  <a:gd name="connsiteX2" fmla="*/ 371258 w 371258"/>
                  <a:gd name="connsiteY2" fmla="*/ 335739 h 33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1258" h="335739">
                    <a:moveTo>
                      <a:pt x="54551" y="2364"/>
                    </a:moveTo>
                    <a:cubicBezTo>
                      <a:pt x="3553" y="-5971"/>
                      <a:pt x="-24427" y="6332"/>
                      <a:pt x="28358" y="61895"/>
                    </a:cubicBezTo>
                    <a:cubicBezTo>
                      <a:pt x="81143" y="117458"/>
                      <a:pt x="168653" y="175004"/>
                      <a:pt x="371258" y="335739"/>
                    </a:cubicBezTo>
                  </a:path>
                </a:pathLst>
              </a:cu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 86"/>
              <p:cNvSpPr/>
              <p:nvPr/>
            </p:nvSpPr>
            <p:spPr>
              <a:xfrm>
                <a:off x="3290758" y="2485841"/>
                <a:ext cx="376368" cy="359915"/>
              </a:xfrm>
              <a:custGeom>
                <a:avLst/>
                <a:gdLst>
                  <a:gd name="connsiteX0" fmla="*/ 64684 w 519503"/>
                  <a:gd name="connsiteY0" fmla="*/ 5234 h 462434"/>
                  <a:gd name="connsiteX1" fmla="*/ 38491 w 519503"/>
                  <a:gd name="connsiteY1" fmla="*/ 64765 h 462434"/>
                  <a:gd name="connsiteX2" fmla="*/ 519503 w 519503"/>
                  <a:gd name="connsiteY2" fmla="*/ 462434 h 462434"/>
                  <a:gd name="connsiteX0" fmla="*/ 54899 w 376368"/>
                  <a:gd name="connsiteY0" fmla="*/ 2727 h 359915"/>
                  <a:gd name="connsiteX1" fmla="*/ 28706 w 376368"/>
                  <a:gd name="connsiteY1" fmla="*/ 62258 h 359915"/>
                  <a:gd name="connsiteX2" fmla="*/ 376368 w 376368"/>
                  <a:gd name="connsiteY2" fmla="*/ 359915 h 35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6368" h="359915">
                    <a:moveTo>
                      <a:pt x="54899" y="2727"/>
                    </a:moveTo>
                    <a:cubicBezTo>
                      <a:pt x="3901" y="-5608"/>
                      <a:pt x="-24872" y="2727"/>
                      <a:pt x="28706" y="62258"/>
                    </a:cubicBezTo>
                    <a:cubicBezTo>
                      <a:pt x="82284" y="121789"/>
                      <a:pt x="173763" y="199180"/>
                      <a:pt x="376368" y="359915"/>
                    </a:cubicBezTo>
                  </a:path>
                </a:pathLst>
              </a:cu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reeform 90"/>
              <p:cNvSpPr/>
              <p:nvPr/>
            </p:nvSpPr>
            <p:spPr>
              <a:xfrm>
                <a:off x="3290060" y="2749150"/>
                <a:ext cx="386590" cy="350236"/>
              </a:xfrm>
              <a:custGeom>
                <a:avLst/>
                <a:gdLst>
                  <a:gd name="connsiteX0" fmla="*/ 64684 w 519503"/>
                  <a:gd name="connsiteY0" fmla="*/ 5234 h 462434"/>
                  <a:gd name="connsiteX1" fmla="*/ 38491 w 519503"/>
                  <a:gd name="connsiteY1" fmla="*/ 64765 h 462434"/>
                  <a:gd name="connsiteX2" fmla="*/ 519503 w 519503"/>
                  <a:gd name="connsiteY2" fmla="*/ 462434 h 462434"/>
                  <a:gd name="connsiteX0" fmla="*/ 55596 w 386590"/>
                  <a:gd name="connsiteY0" fmla="*/ 2573 h 350236"/>
                  <a:gd name="connsiteX1" fmla="*/ 29403 w 386590"/>
                  <a:gd name="connsiteY1" fmla="*/ 62104 h 350236"/>
                  <a:gd name="connsiteX2" fmla="*/ 386590 w 386590"/>
                  <a:gd name="connsiteY2" fmla="*/ 350236 h 350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6590" h="350236">
                    <a:moveTo>
                      <a:pt x="55596" y="2573"/>
                    </a:moveTo>
                    <a:cubicBezTo>
                      <a:pt x="4598" y="-5762"/>
                      <a:pt x="-25763" y="4160"/>
                      <a:pt x="29403" y="62104"/>
                    </a:cubicBezTo>
                    <a:cubicBezTo>
                      <a:pt x="84569" y="120048"/>
                      <a:pt x="183985" y="189501"/>
                      <a:pt x="386590" y="350236"/>
                    </a:cubicBezTo>
                  </a:path>
                </a:pathLst>
              </a:cu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 91"/>
              <p:cNvSpPr/>
              <p:nvPr/>
            </p:nvSpPr>
            <p:spPr>
              <a:xfrm>
                <a:off x="3291454" y="3025077"/>
                <a:ext cx="366146" cy="345401"/>
              </a:xfrm>
              <a:custGeom>
                <a:avLst/>
                <a:gdLst>
                  <a:gd name="connsiteX0" fmla="*/ 64684 w 519503"/>
                  <a:gd name="connsiteY0" fmla="*/ 5234 h 462434"/>
                  <a:gd name="connsiteX1" fmla="*/ 38491 w 519503"/>
                  <a:gd name="connsiteY1" fmla="*/ 64765 h 462434"/>
                  <a:gd name="connsiteX2" fmla="*/ 519503 w 519503"/>
                  <a:gd name="connsiteY2" fmla="*/ 462434 h 462434"/>
                  <a:gd name="connsiteX0" fmla="*/ 54202 w 366146"/>
                  <a:gd name="connsiteY0" fmla="*/ 2501 h 345401"/>
                  <a:gd name="connsiteX1" fmla="*/ 28009 w 366146"/>
                  <a:gd name="connsiteY1" fmla="*/ 62032 h 345401"/>
                  <a:gd name="connsiteX2" fmla="*/ 366146 w 366146"/>
                  <a:gd name="connsiteY2" fmla="*/ 345401 h 345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6146" h="345401">
                    <a:moveTo>
                      <a:pt x="54202" y="2501"/>
                    </a:moveTo>
                    <a:cubicBezTo>
                      <a:pt x="3204" y="-5834"/>
                      <a:pt x="-23982" y="4882"/>
                      <a:pt x="28009" y="62032"/>
                    </a:cubicBezTo>
                    <a:cubicBezTo>
                      <a:pt x="80000" y="119182"/>
                      <a:pt x="163541" y="184666"/>
                      <a:pt x="366146" y="345401"/>
                    </a:cubicBezTo>
                  </a:path>
                </a:pathLst>
              </a:cu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 92"/>
              <p:cNvSpPr/>
              <p:nvPr/>
            </p:nvSpPr>
            <p:spPr>
              <a:xfrm>
                <a:off x="3640932" y="3370478"/>
                <a:ext cx="1912617" cy="0"/>
              </a:xfrm>
              <a:custGeom>
                <a:avLst/>
                <a:gdLst>
                  <a:gd name="connsiteX0" fmla="*/ 1460500 w 1460500"/>
                  <a:gd name="connsiteY0" fmla="*/ 12700 h 12700"/>
                  <a:gd name="connsiteX1" fmla="*/ 0 w 1460500"/>
                  <a:gd name="connsiteY1" fmla="*/ 0 h 12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60500" h="12700">
                    <a:moveTo>
                      <a:pt x="1460500" y="12700"/>
                    </a:moveTo>
                    <a:lnTo>
                      <a:pt x="0" y="0"/>
                    </a:lnTo>
                  </a:path>
                </a:pathLst>
              </a:custGeom>
              <a:noFill/>
              <a:ln w="7620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122" name="Picture 2" descr="D:\d drive\MJ WORK\Pooja mam (physics)\CBSE (X)\Magnetic Effect of Electric Current\Raw\Car_Battery_Charger_PNG_Clip_Art-115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54" y="2788254"/>
            <a:ext cx="3320140" cy="212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Oval 53"/>
          <p:cNvSpPr/>
          <p:nvPr/>
        </p:nvSpPr>
        <p:spPr>
          <a:xfrm>
            <a:off x="1071372" y="2731770"/>
            <a:ext cx="109728" cy="109728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:\d drive\MJ WORK\Pooja mam (physics)\CBSE (X)\Magnetic Effect of Electric Current\Raw\Orkut-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321" y="3532542"/>
            <a:ext cx="397838" cy="39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D:\d drive\MJ WORK\Pooja mam (physics)\CBSE (X)\Magnetic Effect of Electric Current\Raw\Orkut-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858" y="3530118"/>
            <a:ext cx="397838" cy="39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D:\d drive\MJ WORK\Pooja mam (physics)\CBSE (X)\Magnetic Effect of Electric Current\Raw\Orkut-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019" y="3694532"/>
            <a:ext cx="397838" cy="39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D:\d drive\MJ WORK\Pooja mam (physics)\CBSE (X)\Magnetic Effect of Electric Current\Raw\Orkut-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240" y="3763034"/>
            <a:ext cx="397838" cy="39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D:\d drive\MJ WORK\Pooja mam (physics)\CBSE (X)\Magnetic Effect of Electric Current\Raw\Orkut-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99" y="3714750"/>
            <a:ext cx="397838" cy="39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D:\d drive\MJ WORK\Pooja mam (physics)\CBSE (X)\Magnetic Effect of Electric Current\Raw\Orkut-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180" y="3741221"/>
            <a:ext cx="397838" cy="39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D:\d drive\MJ WORK\Pooja mam (physics)\CBSE (X)\Magnetic Effect of Electric Current\Raw\Orkut-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417" y="3564115"/>
            <a:ext cx="397838" cy="39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D:\d drive\MJ WORK\Pooja mam (physics)\CBSE (X)\Magnetic Effect of Electric Current\Raw\Orkut-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498" y="3564115"/>
            <a:ext cx="397838" cy="39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4339880" y="1422833"/>
            <a:ext cx="4270720" cy="920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  <a:latin typeface="Tw Cen MT" panose="020B0602020104020603" pitchFamily="34" charset="0"/>
                <a:cs typeface="Aharoni" pitchFamily="2" charset="-79"/>
              </a:rPr>
              <a:t>MAGNETIC EFFECTS OF </a:t>
            </a:r>
          </a:p>
          <a:p>
            <a:pPr algn="ctr">
              <a:lnSpc>
                <a:spcPts val="3400"/>
              </a:lnSpc>
            </a:pPr>
            <a:r>
              <a:rPr lang="en-US" sz="3600" spc="3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  <a:latin typeface="Tw Cen MT" panose="020B0602020104020603" pitchFamily="34" charset="0"/>
                <a:cs typeface="Aharoni" pitchFamily="2" charset="-79"/>
              </a:rPr>
              <a:t> </a:t>
            </a:r>
            <a:r>
              <a:rPr lang="en-US" sz="4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  <a:latin typeface="Tw Cen MT" panose="020B0602020104020603" pitchFamily="34" charset="0"/>
                <a:cs typeface="Aharoni" pitchFamily="2" charset="-79"/>
              </a:rPr>
              <a:t>ELECTRIC CURRENT</a:t>
            </a:r>
          </a:p>
        </p:txBody>
      </p:sp>
    </p:spTree>
    <p:extLst>
      <p:ext uri="{BB962C8B-B14F-4D97-AF65-F5344CB8AC3E}">
        <p14:creationId xmlns:p14="http://schemas.microsoft.com/office/powerpoint/2010/main" val="96115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5556 L 0.03264 -0.41358 L 0.06355 -0.4284 L 0.02674 -0.34969 L 0.05834 -0.35432 L 0.09341 -0.42531 L 0.125 -0.42099 L 0.09254 -0.35556 L 0.12084 -0.35864 L 0.15348 -0.42531 L 0.18177 -0.42099 L 0.14931 -0.35864 L 0.18004 -0.36297 L 0.21511 -0.43272 L 0.24514 -0.4284 L 0.21094 -0.36451 L 0.24341 -0.36914 L 0.275 -0.43272 L 0.27171 0.02037 " pathEditMode="relative" ptsTypes="AAAAAAAAAAAAAAAAAAAA">
                                      <p:cBhvr>
                                        <p:cTn id="1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3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300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420000">
                                      <p:cBhvr>
                                        <p:cTn id="24" dur="2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300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420000">
                                      <p:cBhvr>
                                        <p:cTn id="26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300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420000">
                                      <p:cBhvr>
                                        <p:cTn id="28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300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420000">
                                      <p:cBhvr>
                                        <p:cTn id="30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300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420000">
                                      <p:cBhvr>
                                        <p:cTn id="32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300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420000">
                                      <p:cBhvr>
                                        <p:cTn id="34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300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420000">
                                      <p:cBhvr>
                                        <p:cTn id="36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3000" autoRev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420000">
                                      <p:cBhvr>
                                        <p:cTn id="38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8.33333E-7 1.35802E-6 L -0.5 -0.53117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-2657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2.5E-6 1.11022E-16 L -0.53611 -0.5287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06" y="-2645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5E-6 -1.23457E-7 L -0.49445 -0.57809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22" y="-2892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4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2.22222E-6 -1.7284E-6 L -0.40278 -0.58549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39" y="-2929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4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4.16667E-6 -2.46914E-6 L -0.51805 -0.56265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03" y="-2814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4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3.33333E-6 6.17284E-7 L -0.5 -0.58303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-2916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4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3.33333E-6 -1.48148E-6 L -0.46459 -0.54259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29" y="-2713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1.66667E-6 -1.48148E-6 L -0.40104 -0.52778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2" y="-2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50"/>
                            </p:stCondLst>
                            <p:childTnLst>
                              <p:par>
                                <p:cTn id="5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8" grpId="0" animBg="1"/>
      <p:bldP spid="54" grpId="0" animBg="1"/>
      <p:bldP spid="54" grpId="1" animBg="1"/>
      <p:bldP spid="54" grpId="2" animBg="1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8100" y="-86964"/>
            <a:ext cx="9182100" cy="523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Down Arrow 46"/>
          <p:cNvSpPr/>
          <p:nvPr/>
        </p:nvSpPr>
        <p:spPr>
          <a:xfrm flipV="1">
            <a:off x="457200" y="2724150"/>
            <a:ext cx="533400" cy="609600"/>
          </a:xfrm>
          <a:prstGeom prst="downArrow">
            <a:avLst/>
          </a:prstGeom>
          <a:solidFill>
            <a:srgbClr val="FFCC00"/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/>
          <p:cNvSpPr/>
          <p:nvPr/>
        </p:nvSpPr>
        <p:spPr>
          <a:xfrm flipV="1">
            <a:off x="5715000" y="2737757"/>
            <a:ext cx="533400" cy="609600"/>
          </a:xfrm>
          <a:prstGeom prst="downArrow">
            <a:avLst/>
          </a:prstGeom>
          <a:solidFill>
            <a:srgbClr val="FFCC00"/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553200" y="4698459"/>
            <a:ext cx="457200" cy="10086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423532" y="4799324"/>
            <a:ext cx="707572" cy="34417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275575" y="4699905"/>
            <a:ext cx="457200" cy="10086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145907" y="4800770"/>
            <a:ext cx="707572" cy="34417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6629402" y="4972858"/>
            <a:ext cx="300318" cy="17064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349534" y="4989504"/>
            <a:ext cx="300318" cy="17064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>
            <a:off x="-12666" y="4016923"/>
            <a:ext cx="9144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0734" y="4028582"/>
            <a:ext cx="0" cy="381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220389" y="4031212"/>
            <a:ext cx="0" cy="381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920044" y="4031212"/>
            <a:ext cx="0" cy="381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619699" y="4031212"/>
            <a:ext cx="0" cy="381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319354" y="4028582"/>
            <a:ext cx="0" cy="381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019009" y="4031212"/>
            <a:ext cx="0" cy="381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718664" y="4028582"/>
            <a:ext cx="0" cy="381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418319" y="4026776"/>
            <a:ext cx="0" cy="381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117974" y="4033345"/>
            <a:ext cx="0" cy="381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817629" y="4032688"/>
            <a:ext cx="0" cy="381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517284" y="4033345"/>
            <a:ext cx="0" cy="381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8216934" y="4026776"/>
            <a:ext cx="0" cy="381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7152876" y="2851361"/>
            <a:ext cx="4982369" cy="1746041"/>
            <a:chOff x="-6468042" y="844118"/>
            <a:chExt cx="7586284" cy="1324861"/>
          </a:xfrm>
        </p:grpSpPr>
        <p:pic>
          <p:nvPicPr>
            <p:cNvPr id="6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2761761" y="868719"/>
              <a:ext cx="2843707" cy="1087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3744793" y="844118"/>
              <a:ext cx="2220899" cy="1324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6468042" y="956822"/>
              <a:ext cx="7586284" cy="968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Rectangle 71"/>
          <p:cNvSpPr/>
          <p:nvPr/>
        </p:nvSpPr>
        <p:spPr>
          <a:xfrm>
            <a:off x="-12607" y="4412536"/>
            <a:ext cx="9169214" cy="29281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/>
          <p:cNvSpPr/>
          <p:nvPr/>
        </p:nvSpPr>
        <p:spPr>
          <a:xfrm>
            <a:off x="-12607" y="4603442"/>
            <a:ext cx="9169214" cy="107412"/>
          </a:xfrm>
          <a:prstGeom prst="rect">
            <a:avLst/>
          </a:prstGeom>
          <a:solidFill>
            <a:srgbClr val="6F6F6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ectangle 73"/>
          <p:cNvSpPr/>
          <p:nvPr/>
        </p:nvSpPr>
        <p:spPr>
          <a:xfrm>
            <a:off x="1380775" y="4157617"/>
            <a:ext cx="539028" cy="190906"/>
          </a:xfrm>
          <a:prstGeom prst="rect">
            <a:avLst/>
          </a:prstGeom>
          <a:solidFill>
            <a:srgbClr val="CC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</a:t>
            </a:r>
            <a:endParaRPr lang="en-IN" sz="2000" b="1" dirty="0"/>
          </a:p>
        </p:txBody>
      </p:sp>
      <p:sp>
        <p:nvSpPr>
          <p:cNvPr id="75" name="Rectangle 74"/>
          <p:cNvSpPr/>
          <p:nvPr/>
        </p:nvSpPr>
        <p:spPr>
          <a:xfrm>
            <a:off x="2087530" y="4157617"/>
            <a:ext cx="539028" cy="190906"/>
          </a:xfrm>
          <a:prstGeom prst="rect">
            <a:avLst/>
          </a:prstGeom>
          <a:solidFill>
            <a:srgbClr val="3333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</a:t>
            </a:r>
            <a:endParaRPr lang="en-IN" sz="2000" b="1" dirty="0"/>
          </a:p>
        </p:txBody>
      </p:sp>
      <p:sp>
        <p:nvSpPr>
          <p:cNvPr id="76" name="Rectangle 75"/>
          <p:cNvSpPr/>
          <p:nvPr/>
        </p:nvSpPr>
        <p:spPr>
          <a:xfrm>
            <a:off x="2794285" y="4157617"/>
            <a:ext cx="539028" cy="190906"/>
          </a:xfrm>
          <a:prstGeom prst="rect">
            <a:avLst/>
          </a:prstGeom>
          <a:solidFill>
            <a:srgbClr val="CC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</a:t>
            </a:r>
            <a:endParaRPr lang="en-IN" sz="2000" b="1" dirty="0"/>
          </a:p>
        </p:txBody>
      </p:sp>
      <p:sp>
        <p:nvSpPr>
          <p:cNvPr id="77" name="Rectangle 76"/>
          <p:cNvSpPr/>
          <p:nvPr/>
        </p:nvSpPr>
        <p:spPr>
          <a:xfrm>
            <a:off x="3501040" y="4157617"/>
            <a:ext cx="539028" cy="190906"/>
          </a:xfrm>
          <a:prstGeom prst="rect">
            <a:avLst/>
          </a:prstGeom>
          <a:solidFill>
            <a:srgbClr val="3333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</a:t>
            </a:r>
            <a:endParaRPr lang="en-IN" sz="2000" b="1" dirty="0"/>
          </a:p>
        </p:txBody>
      </p:sp>
      <p:sp>
        <p:nvSpPr>
          <p:cNvPr id="78" name="Rectangle 77"/>
          <p:cNvSpPr/>
          <p:nvPr/>
        </p:nvSpPr>
        <p:spPr>
          <a:xfrm>
            <a:off x="4207795" y="4157617"/>
            <a:ext cx="539028" cy="190906"/>
          </a:xfrm>
          <a:prstGeom prst="rect">
            <a:avLst/>
          </a:prstGeom>
          <a:solidFill>
            <a:srgbClr val="CC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</a:t>
            </a:r>
            <a:endParaRPr lang="en-IN" sz="2000" b="1" dirty="0"/>
          </a:p>
        </p:txBody>
      </p:sp>
      <p:sp>
        <p:nvSpPr>
          <p:cNvPr id="79" name="Rectangle 78"/>
          <p:cNvSpPr/>
          <p:nvPr/>
        </p:nvSpPr>
        <p:spPr>
          <a:xfrm>
            <a:off x="1380775" y="4412536"/>
            <a:ext cx="539028" cy="190906"/>
          </a:xfrm>
          <a:prstGeom prst="rect">
            <a:avLst/>
          </a:prstGeom>
          <a:solidFill>
            <a:srgbClr val="CC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</a:t>
            </a:r>
            <a:endParaRPr lang="en-IN" sz="2000" b="1" dirty="0"/>
          </a:p>
        </p:txBody>
      </p:sp>
      <p:sp>
        <p:nvSpPr>
          <p:cNvPr id="80" name="Rectangle 79"/>
          <p:cNvSpPr/>
          <p:nvPr/>
        </p:nvSpPr>
        <p:spPr>
          <a:xfrm>
            <a:off x="2087530" y="4412536"/>
            <a:ext cx="539028" cy="190906"/>
          </a:xfrm>
          <a:prstGeom prst="rect">
            <a:avLst/>
          </a:prstGeom>
          <a:solidFill>
            <a:srgbClr val="3333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</a:t>
            </a:r>
            <a:endParaRPr lang="en-IN" sz="2000" b="1" dirty="0"/>
          </a:p>
        </p:txBody>
      </p:sp>
      <p:sp>
        <p:nvSpPr>
          <p:cNvPr id="81" name="Rectangle 80"/>
          <p:cNvSpPr/>
          <p:nvPr/>
        </p:nvSpPr>
        <p:spPr>
          <a:xfrm>
            <a:off x="2794285" y="4412536"/>
            <a:ext cx="539028" cy="190906"/>
          </a:xfrm>
          <a:prstGeom prst="rect">
            <a:avLst/>
          </a:prstGeom>
          <a:solidFill>
            <a:srgbClr val="CC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</a:t>
            </a:r>
            <a:endParaRPr lang="en-IN" sz="2000" b="1" dirty="0"/>
          </a:p>
        </p:txBody>
      </p:sp>
      <p:sp>
        <p:nvSpPr>
          <p:cNvPr id="82" name="Rectangle 81"/>
          <p:cNvSpPr/>
          <p:nvPr/>
        </p:nvSpPr>
        <p:spPr>
          <a:xfrm>
            <a:off x="3501040" y="4412536"/>
            <a:ext cx="539028" cy="190906"/>
          </a:xfrm>
          <a:prstGeom prst="rect">
            <a:avLst/>
          </a:prstGeom>
          <a:solidFill>
            <a:srgbClr val="3333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</a:t>
            </a:r>
            <a:endParaRPr lang="en-IN" sz="2000" b="1" dirty="0"/>
          </a:p>
        </p:txBody>
      </p:sp>
      <p:sp>
        <p:nvSpPr>
          <p:cNvPr id="83" name="Rectangle 82"/>
          <p:cNvSpPr/>
          <p:nvPr/>
        </p:nvSpPr>
        <p:spPr>
          <a:xfrm>
            <a:off x="4207795" y="4412536"/>
            <a:ext cx="539028" cy="190906"/>
          </a:xfrm>
          <a:prstGeom prst="rect">
            <a:avLst/>
          </a:prstGeom>
          <a:solidFill>
            <a:srgbClr val="CC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</a:t>
            </a:r>
            <a:endParaRPr lang="en-IN" sz="2000" b="1" dirty="0"/>
          </a:p>
        </p:txBody>
      </p:sp>
      <p:sp>
        <p:nvSpPr>
          <p:cNvPr id="84" name="Up-Down Arrow 83"/>
          <p:cNvSpPr/>
          <p:nvPr/>
        </p:nvSpPr>
        <p:spPr>
          <a:xfrm flipH="1">
            <a:off x="1507640" y="4086716"/>
            <a:ext cx="285298" cy="593969"/>
          </a:xfrm>
          <a:prstGeom prst="upDownArrow">
            <a:avLst>
              <a:gd name="adj1" fmla="val 35889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Up-Down Arrow 84"/>
          <p:cNvSpPr/>
          <p:nvPr/>
        </p:nvSpPr>
        <p:spPr>
          <a:xfrm flipH="1">
            <a:off x="2214395" y="4086716"/>
            <a:ext cx="285298" cy="593969"/>
          </a:xfrm>
          <a:prstGeom prst="upDownArrow">
            <a:avLst>
              <a:gd name="adj1" fmla="val 35889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Up-Down Arrow 85"/>
          <p:cNvSpPr/>
          <p:nvPr/>
        </p:nvSpPr>
        <p:spPr>
          <a:xfrm flipH="1">
            <a:off x="2921150" y="4086716"/>
            <a:ext cx="285298" cy="593969"/>
          </a:xfrm>
          <a:prstGeom prst="upDownArrow">
            <a:avLst>
              <a:gd name="adj1" fmla="val 35889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Up-Down Arrow 86"/>
          <p:cNvSpPr/>
          <p:nvPr/>
        </p:nvSpPr>
        <p:spPr>
          <a:xfrm flipH="1">
            <a:off x="3627905" y="4086716"/>
            <a:ext cx="285298" cy="593969"/>
          </a:xfrm>
          <a:prstGeom prst="upDownArrow">
            <a:avLst>
              <a:gd name="adj1" fmla="val 35889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Up-Down Arrow 87"/>
          <p:cNvSpPr/>
          <p:nvPr/>
        </p:nvSpPr>
        <p:spPr>
          <a:xfrm flipH="1">
            <a:off x="4334660" y="4086715"/>
            <a:ext cx="285298" cy="593969"/>
          </a:xfrm>
          <a:prstGeom prst="upDownArrow">
            <a:avLst>
              <a:gd name="adj1" fmla="val 35889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Rectangle 89"/>
          <p:cNvSpPr/>
          <p:nvPr/>
        </p:nvSpPr>
        <p:spPr>
          <a:xfrm>
            <a:off x="653780" y="158175"/>
            <a:ext cx="2183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otham Black" pitchFamily="50" charset="0"/>
                <a:cs typeface="Aharoni" pitchFamily="2" charset="-79"/>
              </a:rPr>
              <a:t>Maglev Train</a:t>
            </a:r>
          </a:p>
        </p:txBody>
      </p:sp>
      <p:cxnSp>
        <p:nvCxnSpPr>
          <p:cNvPr id="91" name="Straight Connector 90"/>
          <p:cNvCxnSpPr/>
          <p:nvPr/>
        </p:nvCxnSpPr>
        <p:spPr>
          <a:xfrm>
            <a:off x="402472" y="666750"/>
            <a:ext cx="2685714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rgbClr val="00FFFF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D:\d drive\MJ WORK\Pooja mam (physics)\CBSE (X)\Magnetic Effect of Electric Current\Raw\Download-PowerPoint-researching-the-perfect-introduction-MRI-machine-building-and-formed-Picture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77601"/>
            <a:ext cx="3826795" cy="2667160"/>
          </a:xfrm>
          <a:prstGeom prst="rect">
            <a:avLst/>
          </a:prstGeom>
          <a:ln w="38100" cap="sq" cmpd="thickThin">
            <a:solidFill>
              <a:srgbClr val="C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ectangle 91"/>
          <p:cNvSpPr/>
          <p:nvPr/>
        </p:nvSpPr>
        <p:spPr>
          <a:xfrm>
            <a:off x="649930" y="234375"/>
            <a:ext cx="2183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otham Black" pitchFamily="50" charset="0"/>
                <a:cs typeface="Aharoni" pitchFamily="2" charset="-79"/>
              </a:rPr>
              <a:t>MRI Machine</a:t>
            </a:r>
          </a:p>
        </p:txBody>
      </p:sp>
      <p:cxnSp>
        <p:nvCxnSpPr>
          <p:cNvPr id="93" name="Straight Connector 92"/>
          <p:cNvCxnSpPr/>
          <p:nvPr/>
        </p:nvCxnSpPr>
        <p:spPr>
          <a:xfrm>
            <a:off x="457200" y="742950"/>
            <a:ext cx="2441558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rgbClr val="00FFFF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6773993" y="171450"/>
            <a:ext cx="1457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otham Black" pitchFamily="50" charset="0"/>
                <a:cs typeface="Aharoni" pitchFamily="2" charset="-79"/>
              </a:rPr>
              <a:t>Speaker</a:t>
            </a:r>
          </a:p>
        </p:txBody>
      </p:sp>
      <p:cxnSp>
        <p:nvCxnSpPr>
          <p:cNvPr id="95" name="Straight Connector 94"/>
          <p:cNvCxnSpPr/>
          <p:nvPr/>
        </p:nvCxnSpPr>
        <p:spPr>
          <a:xfrm>
            <a:off x="6547622" y="680025"/>
            <a:ext cx="1834378" cy="0"/>
          </a:xfrm>
          <a:prstGeom prst="line">
            <a:avLst/>
          </a:prstGeom>
          <a:ln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rgbClr val="00FFFF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202680" y="970529"/>
            <a:ext cx="2560320" cy="2683029"/>
            <a:chOff x="5440680" y="970529"/>
            <a:chExt cx="2560320" cy="2683029"/>
          </a:xfrm>
        </p:grpSpPr>
        <p:sp>
          <p:nvSpPr>
            <p:cNvPr id="97" name="Rectangle 96"/>
            <p:cNvSpPr/>
            <p:nvPr/>
          </p:nvSpPr>
          <p:spPr>
            <a:xfrm>
              <a:off x="5440680" y="970529"/>
              <a:ext cx="2560320" cy="2683029"/>
            </a:xfrm>
            <a:prstGeom prst="rect">
              <a:avLst/>
            </a:prstGeom>
            <a:solidFill>
              <a:schemeClr val="bg1"/>
            </a:solidFill>
            <a:ln w="38100" cap="sq" cmpd="thickThin">
              <a:solidFill>
                <a:srgbClr val="C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Picture 7" descr="D:\d drive\MJ WORK\Pooja mam (physics)\State board\9th state board\Sound\1313319121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06" t="3776" r="19790"/>
            <a:stretch/>
          </p:blipFill>
          <p:spPr bwMode="auto">
            <a:xfrm>
              <a:off x="5843392" y="1006887"/>
              <a:ext cx="1754897" cy="2646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8415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2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9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62 L -0.71754 0.00494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51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46914E-7 L -0.00052 -0.02407 " pathEditMode="relative" rAng="0" ptsTypes="AA">
                                      <p:cBhvr>
                                        <p:cTn id="14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204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46914E-7 L -0.00035 -0.02407 " pathEditMode="relative" rAng="0" ptsTypes="AA">
                                      <p:cBhvr>
                                        <p:cTn id="14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204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46914E-7 L -0.00035 -0.02531 " pathEditMode="relative" rAng="0" ptsTypes="AA">
                                      <p:cBhvr>
                                        <p:cTn id="14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265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46914E-7 L 0.00034 -0.02407 " pathEditMode="relative" rAng="0" ptsTypes="AA">
                                      <p:cBhvr>
                                        <p:cTn id="14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204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46914E-7 L -3.33333E-6 -0.02222 " pathEditMode="relative" rAng="0" ptsTypes="AA">
                                      <p:cBhvr>
                                        <p:cTn id="15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1753 0.00494 L -0.71701 -0.02035 " pathEditMode="relative" rAng="0" ptsTypes="AA">
                                      <p:cBhvr>
                                        <p:cTn id="16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264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3.33333E-6 -0.05926 " pathEditMode="relative" rAng="0" ptsTypes="AA">
                                      <p:cBhvr>
                                        <p:cTn id="16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63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3.33333E-6 -0.05926 " pathEditMode="relative" rAng="0" ptsTypes="AA">
                                      <p:cBhvr>
                                        <p:cTn id="17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35" presetClass="path" presetSubtype="0" accel="2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1754 -0.01975 L -1.38802 -0.01543 " pathEditMode="relative" rAng="0" ptsTypes="AA">
                                      <p:cBhvr>
                                        <p:cTn id="2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24" y="216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4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6" presetClass="emph" presetSubtype="0" repeatCount="2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8" dur="250" fill="hold"/>
                                        <p:tgtEl>
                                          <p:spTgt spid="9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29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1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4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" presetID="6" presetClass="emph" presetSubtype="0" repeatCount="2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47" dur="250" fill="hold"/>
                                        <p:tgtEl>
                                          <p:spTgt spid="9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48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0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72" grpId="0" animBg="1"/>
      <p:bldP spid="73" grpId="0" animBg="1"/>
      <p:bldP spid="74" grpId="0" animBg="1"/>
      <p:bldP spid="74" grpId="1" animBg="1"/>
      <p:bldP spid="74" grpId="2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77" grpId="0" animBg="1"/>
      <p:bldP spid="77" grpId="1" animBg="1"/>
      <p:bldP spid="77" grpId="2" animBg="1"/>
      <p:bldP spid="78" grpId="0" animBg="1"/>
      <p:bldP spid="78" grpId="1" animBg="1"/>
      <p:bldP spid="78" grpId="2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4" grpId="2" animBg="1"/>
      <p:bldP spid="85" grpId="0" animBg="1"/>
      <p:bldP spid="85" grpId="1" animBg="1"/>
      <p:bldP spid="8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90" grpId="0"/>
      <p:bldP spid="90" grpId="1"/>
      <p:bldP spid="90" grpId="2"/>
      <p:bldP spid="92" grpId="0"/>
      <p:bldP spid="92" grpId="1"/>
      <p:bldP spid="94" grpId="0"/>
      <p:bldP spid="9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State board\10th State\REFRACTION OF LIGHT\raw\238197_fon_tekstura_goluboj_2560x1600_www.Gde-Fon.com.jpg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400"/>
          <a:stretch/>
        </p:blipFill>
        <p:spPr bwMode="auto">
          <a:xfrm>
            <a:off x="-38100" y="-247651"/>
            <a:ext cx="9182100" cy="548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0"/>
            <a:ext cx="9144001" cy="51435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Rounded Rectangle 33"/>
          <p:cNvSpPr/>
          <p:nvPr/>
        </p:nvSpPr>
        <p:spPr>
          <a:xfrm>
            <a:off x="2435814" y="571268"/>
            <a:ext cx="2990590" cy="449271"/>
          </a:xfrm>
          <a:prstGeom prst="roundRect">
            <a:avLst/>
          </a:prstGeom>
          <a:solidFill>
            <a:srgbClr val="FFFF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000" b="1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38400" y="612636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kern="0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small state in</a:t>
            </a:r>
            <a:endParaRPr lang="en-US" b="1" kern="0" dirty="0">
              <a:solidFill>
                <a:sysClr val="windowText" lastClr="000000"/>
              </a:solidFill>
              <a:effectLst>
                <a:glow rad="127000">
                  <a:srgbClr val="00FFFF"/>
                </a:glo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136164" y="611088"/>
            <a:ext cx="1369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>
                <a:solidFill>
                  <a:srgbClr val="0000CC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Asia Minor</a:t>
            </a:r>
            <a:endParaRPr lang="en-US" dirty="0">
              <a:solidFill>
                <a:srgbClr val="0000CC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36164" y="611088"/>
            <a:ext cx="952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>
                <a:solidFill>
                  <a:srgbClr val="0000CC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Greece</a:t>
            </a:r>
            <a:endParaRPr lang="en-US" dirty="0">
              <a:solidFill>
                <a:srgbClr val="0000CC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3170531" y="1440418"/>
            <a:ext cx="1774236" cy="369332"/>
            <a:chOff x="6400800" y="2221528"/>
            <a:chExt cx="1774236" cy="369332"/>
          </a:xfrm>
        </p:grpSpPr>
        <p:sp>
          <p:nvSpPr>
            <p:cNvPr id="48" name="Rounded Rectangle 47"/>
            <p:cNvSpPr/>
            <p:nvPr/>
          </p:nvSpPr>
          <p:spPr>
            <a:xfrm>
              <a:off x="6754917" y="2238554"/>
              <a:ext cx="1420119" cy="335280"/>
            </a:xfrm>
            <a:prstGeom prst="round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6400800" y="2221528"/>
              <a:ext cx="1766452" cy="369332"/>
              <a:chOff x="5867400" y="1821418"/>
              <a:chExt cx="1766452" cy="369332"/>
            </a:xfrm>
          </p:grpSpPr>
          <p:cxnSp>
            <p:nvCxnSpPr>
              <p:cNvPr id="50" name="Straight Arrow Connector 49"/>
              <p:cNvCxnSpPr/>
              <p:nvPr/>
            </p:nvCxnSpPr>
            <p:spPr>
              <a:xfrm flipH="1">
                <a:off x="5867400" y="2029086"/>
                <a:ext cx="342900" cy="3466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6229300" y="1821418"/>
                <a:ext cx="1404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US" b="1" kern="0" dirty="0">
                    <a:solidFill>
                      <a:prstClr val="white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MAGNESIA</a:t>
                </a:r>
              </a:p>
            </p:txBody>
          </p:sp>
        </p:grpSp>
      </p:grpSp>
      <p:sp>
        <p:nvSpPr>
          <p:cNvPr id="38" name="Rectangle 37"/>
          <p:cNvSpPr/>
          <p:nvPr/>
        </p:nvSpPr>
        <p:spPr>
          <a:xfrm>
            <a:off x="-2" y="0"/>
            <a:ext cx="9144001" cy="514350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3115519" y="1143792"/>
            <a:ext cx="4218875" cy="1798700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66"/>
          <a:stretch/>
        </p:blipFill>
        <p:spPr>
          <a:xfrm>
            <a:off x="6620719" y="590550"/>
            <a:ext cx="1304081" cy="2808433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3230082" y="1320440"/>
            <a:ext cx="32918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Ancient Chinese found this stone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230082" y="1735341"/>
            <a:ext cx="3291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 suspended, always points in </a:t>
            </a:r>
            <a:r>
              <a:rPr lang="en-US" sz="1600" b="1" kern="0" dirty="0">
                <a:solidFill>
                  <a:srgbClr val="0000CC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north - south </a:t>
            </a:r>
            <a:r>
              <a:rPr lang="en-US" sz="1600" b="1" kern="0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direction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230082" y="2396464"/>
            <a:ext cx="32918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kern="0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 was used for navigation.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97336" y="1689772"/>
            <a:ext cx="2362200" cy="2482178"/>
            <a:chOff x="6308940" y="-1679516"/>
            <a:chExt cx="2362200" cy="2482178"/>
          </a:xfrm>
        </p:grpSpPr>
        <p:sp>
          <p:nvSpPr>
            <p:cNvPr id="45" name="Rounded Rectangle 44"/>
            <p:cNvSpPr/>
            <p:nvPr/>
          </p:nvSpPr>
          <p:spPr>
            <a:xfrm>
              <a:off x="6308940" y="-1679516"/>
              <a:ext cx="2362200" cy="248217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283" b="98174" l="0" r="94921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95"/>
            <a:stretch/>
          </p:blipFill>
          <p:spPr>
            <a:xfrm flipH="1">
              <a:off x="6484200" y="-1558103"/>
              <a:ext cx="2115672" cy="22083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458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5" grpId="0"/>
      <p:bldP spid="35" grpId="1"/>
      <p:bldP spid="36" grpId="0"/>
      <p:bldP spid="36" grpId="1"/>
      <p:bldP spid="37" grpId="0"/>
      <p:bldP spid="37" grpId="1"/>
      <p:bldP spid="38" grpId="0" animBg="1"/>
      <p:bldP spid="39" grpId="0" animBg="1"/>
      <p:bldP spid="41" grpId="0"/>
      <p:bldP spid="42" grpId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 drive\MJ WORK\Pooja mam (physics)\CBSE (X)\Magnetic Effect of Electric Current\Raw\wpid-room-interior-with-parquet-and-brick-wall_23-2147512498-1170x117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54"/>
          <a:stretch/>
        </p:blipFill>
        <p:spPr bwMode="auto">
          <a:xfrm>
            <a:off x="0" y="-19049"/>
            <a:ext cx="914400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" name="Rectangle 231"/>
          <p:cNvSpPr/>
          <p:nvPr/>
        </p:nvSpPr>
        <p:spPr>
          <a:xfrm>
            <a:off x="0" y="-23751"/>
            <a:ext cx="9143999" cy="5167251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72436" y="2571750"/>
            <a:ext cx="28119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BAR MAGNET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2561919" y="895350"/>
            <a:ext cx="2470386" cy="638889"/>
            <a:chOff x="4079308" y="2343150"/>
            <a:chExt cx="3616892" cy="638889"/>
          </a:xfrm>
        </p:grpSpPr>
        <p:grpSp>
          <p:nvGrpSpPr>
            <p:cNvPr id="120" name="Group 119"/>
            <p:cNvGrpSpPr/>
            <p:nvPr/>
          </p:nvGrpSpPr>
          <p:grpSpPr>
            <a:xfrm>
              <a:off x="4079308" y="2343150"/>
              <a:ext cx="3616892" cy="609600"/>
              <a:chOff x="3754154" y="2571750"/>
              <a:chExt cx="3616892" cy="609600"/>
            </a:xfrm>
            <a:scene3d>
              <a:camera prst="perspectiveRelaxedModerately" fov="6600000">
                <a:rot lat="20400000" lon="10800000" rev="10800000"/>
              </a:camera>
              <a:lightRig rig="threePt" dir="t"/>
            </a:scene3d>
          </p:grpSpPr>
          <p:sp>
            <p:nvSpPr>
              <p:cNvPr id="127" name="Rectangle 126"/>
              <p:cNvSpPr/>
              <p:nvPr/>
            </p:nvSpPr>
            <p:spPr>
              <a:xfrm>
                <a:off x="3754154" y="2571750"/>
                <a:ext cx="1808446" cy="609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sp3d z="177800" extrusionH="571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562600" y="2571750"/>
                <a:ext cx="1808446" cy="609600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sp3d z="177800" extrusionH="571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4572000" y="2456021"/>
              <a:ext cx="763582" cy="526018"/>
              <a:chOff x="274388" y="2950918"/>
              <a:chExt cx="763582" cy="526018"/>
            </a:xfrm>
            <a:scene3d>
              <a:camera prst="perspectiveRight" fov="4800000">
                <a:rot lat="0" lon="21594000" rev="0"/>
              </a:camera>
              <a:lightRig rig="threePt" dir="t"/>
            </a:scene3d>
          </p:grpSpPr>
          <p:sp>
            <p:nvSpPr>
              <p:cNvPr id="125" name="Rectangle 124"/>
              <p:cNvSpPr/>
              <p:nvPr/>
            </p:nvSpPr>
            <p:spPr>
              <a:xfrm>
                <a:off x="309944" y="2953716"/>
                <a:ext cx="728026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N</a:t>
                </a: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274388" y="2950918"/>
                <a:ext cx="728026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N</a:t>
                </a: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6616424" y="2448658"/>
              <a:ext cx="683786" cy="526018"/>
              <a:chOff x="274388" y="2950918"/>
              <a:chExt cx="683786" cy="526018"/>
            </a:xfrm>
            <a:scene3d>
              <a:camera prst="perspectiveRight" fov="4800000">
                <a:rot lat="0" lon="21594000" rev="0"/>
              </a:camera>
              <a:lightRig rig="threePt" dir="t"/>
            </a:scene3d>
          </p:grpSpPr>
          <p:sp>
            <p:nvSpPr>
              <p:cNvPr id="123" name="Rectangle 122"/>
              <p:cNvSpPr/>
              <p:nvPr/>
            </p:nvSpPr>
            <p:spPr>
              <a:xfrm>
                <a:off x="309944" y="2953716"/>
                <a:ext cx="648230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S</a:t>
                </a:r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274388" y="2950918"/>
                <a:ext cx="648230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S</a:t>
                </a:r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3916964" y="926415"/>
            <a:ext cx="1122904" cy="654735"/>
            <a:chOff x="3697004" y="3485697"/>
            <a:chExt cx="1808446" cy="720209"/>
          </a:xfrm>
        </p:grpSpPr>
        <p:sp>
          <p:nvSpPr>
            <p:cNvPr id="130" name="Rectangle 129"/>
            <p:cNvSpPr/>
            <p:nvPr/>
          </p:nvSpPr>
          <p:spPr>
            <a:xfrm>
              <a:off x="3697004" y="3485697"/>
              <a:ext cx="1808446" cy="6096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scene3d>
              <a:camera prst="perspectiveRelaxedModerately" fov="6600000">
                <a:rot lat="20400000" lon="10800000" rev="10800000"/>
              </a:camera>
              <a:lightRig rig="threePt" dir="t"/>
            </a:scene3d>
            <a:sp3d z="177800" extrusionH="571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4362074" y="3679888"/>
              <a:ext cx="478306" cy="526018"/>
              <a:chOff x="274388" y="2950918"/>
              <a:chExt cx="478306" cy="526018"/>
            </a:xfrm>
            <a:scene3d>
              <a:camera prst="perspectiveRight" fov="4800000">
                <a:rot lat="0" lon="21594000" rev="0"/>
              </a:camera>
              <a:lightRig rig="threePt" dir="t"/>
            </a:scene3d>
          </p:grpSpPr>
          <p:sp>
            <p:nvSpPr>
              <p:cNvPr id="132" name="Rectangle 131"/>
              <p:cNvSpPr/>
              <p:nvPr/>
            </p:nvSpPr>
            <p:spPr>
              <a:xfrm>
                <a:off x="309944" y="2953716"/>
                <a:ext cx="442750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S</a:t>
                </a: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274388" y="2950918"/>
                <a:ext cx="442750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S</a:t>
                </a:r>
              </a:p>
            </p:txBody>
          </p:sp>
        </p:grpSp>
      </p:grpSp>
      <p:grpSp>
        <p:nvGrpSpPr>
          <p:cNvPr id="134" name="Group 133"/>
          <p:cNvGrpSpPr/>
          <p:nvPr/>
        </p:nvGrpSpPr>
        <p:grpSpPr>
          <a:xfrm>
            <a:off x="2505593" y="923871"/>
            <a:ext cx="1235194" cy="657279"/>
            <a:chOff x="1888558" y="3485697"/>
            <a:chExt cx="1808446" cy="723007"/>
          </a:xfrm>
        </p:grpSpPr>
        <p:sp>
          <p:nvSpPr>
            <p:cNvPr id="135" name="Rectangle 134"/>
            <p:cNvSpPr/>
            <p:nvPr/>
          </p:nvSpPr>
          <p:spPr>
            <a:xfrm>
              <a:off x="1888558" y="3485697"/>
              <a:ext cx="1808446" cy="609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scene3d>
              <a:camera prst="perspectiveRelaxedModerately" fov="6600000">
                <a:rot lat="20400000" lon="10800000" rev="10800000"/>
              </a:camera>
              <a:lightRig rig="threePt" dir="t"/>
            </a:scene3d>
            <a:sp3d z="177800" extrusionH="571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/>
            <p:cNvGrpSpPr/>
            <p:nvPr/>
          </p:nvGrpSpPr>
          <p:grpSpPr>
            <a:xfrm>
              <a:off x="2456442" y="3682686"/>
              <a:ext cx="532808" cy="526018"/>
              <a:chOff x="274388" y="2950918"/>
              <a:chExt cx="532808" cy="526018"/>
            </a:xfrm>
            <a:scene3d>
              <a:camera prst="perspectiveRight" fov="4800000">
                <a:rot lat="0" lon="21594000" rev="0"/>
              </a:camera>
              <a:lightRig rig="threePt" dir="t"/>
            </a:scene3d>
          </p:grpSpPr>
          <p:sp>
            <p:nvSpPr>
              <p:cNvPr id="137" name="Rectangle 136"/>
              <p:cNvSpPr/>
              <p:nvPr/>
            </p:nvSpPr>
            <p:spPr>
              <a:xfrm>
                <a:off x="309944" y="2953716"/>
                <a:ext cx="497252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N</a:t>
                </a: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74388" y="2950918"/>
                <a:ext cx="497252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N</a:t>
                </a:r>
              </a:p>
            </p:txBody>
          </p:sp>
        </p:grpSp>
      </p:grpSp>
      <p:grpSp>
        <p:nvGrpSpPr>
          <p:cNvPr id="139" name="Group 138"/>
          <p:cNvGrpSpPr/>
          <p:nvPr/>
        </p:nvGrpSpPr>
        <p:grpSpPr>
          <a:xfrm>
            <a:off x="1216155" y="2039161"/>
            <a:ext cx="1619768" cy="528007"/>
            <a:chOff x="4079308" y="2343150"/>
            <a:chExt cx="3616892" cy="638889"/>
          </a:xfrm>
        </p:grpSpPr>
        <p:grpSp>
          <p:nvGrpSpPr>
            <p:cNvPr id="140" name="Group 139"/>
            <p:cNvGrpSpPr/>
            <p:nvPr/>
          </p:nvGrpSpPr>
          <p:grpSpPr>
            <a:xfrm>
              <a:off x="4079308" y="2343150"/>
              <a:ext cx="3616892" cy="609600"/>
              <a:chOff x="3754154" y="2571750"/>
              <a:chExt cx="3616892" cy="609600"/>
            </a:xfrm>
            <a:scene3d>
              <a:camera prst="perspectiveRelaxedModerately" fov="6600000">
                <a:rot lat="20400000" lon="10800000" rev="10800000"/>
              </a:camera>
              <a:lightRig rig="threePt" dir="t"/>
            </a:scene3d>
          </p:grpSpPr>
          <p:sp>
            <p:nvSpPr>
              <p:cNvPr id="147" name="Rectangle 146"/>
              <p:cNvSpPr/>
              <p:nvPr/>
            </p:nvSpPr>
            <p:spPr>
              <a:xfrm>
                <a:off x="3754154" y="2571750"/>
                <a:ext cx="1808446" cy="609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sp3d z="177800" extrusionH="571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5562600" y="2571750"/>
                <a:ext cx="1808446" cy="609600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sp3d z="177800" extrusionH="571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4572000" y="2456021"/>
              <a:ext cx="532808" cy="526018"/>
              <a:chOff x="274388" y="2950918"/>
              <a:chExt cx="532808" cy="526018"/>
            </a:xfrm>
            <a:scene3d>
              <a:camera prst="perspectiveRight" fov="4800000">
                <a:rot lat="0" lon="21594000" rev="0"/>
              </a:camera>
              <a:lightRig rig="threePt" dir="t"/>
            </a:scene3d>
          </p:grpSpPr>
          <p:sp>
            <p:nvSpPr>
              <p:cNvPr id="145" name="Rectangle 144"/>
              <p:cNvSpPr/>
              <p:nvPr/>
            </p:nvSpPr>
            <p:spPr>
              <a:xfrm>
                <a:off x="309944" y="2953716"/>
                <a:ext cx="497252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N</a:t>
                </a: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274388" y="2950918"/>
                <a:ext cx="497252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N</a:t>
                </a:r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6616424" y="2448658"/>
              <a:ext cx="478306" cy="526018"/>
              <a:chOff x="274388" y="2950918"/>
              <a:chExt cx="478306" cy="526018"/>
            </a:xfrm>
            <a:scene3d>
              <a:camera prst="perspectiveRight" fov="4800000">
                <a:rot lat="0" lon="21594000" rev="0"/>
              </a:camera>
              <a:lightRig rig="threePt" dir="t"/>
            </a:scene3d>
          </p:grpSpPr>
          <p:sp>
            <p:nvSpPr>
              <p:cNvPr id="143" name="Rectangle 142"/>
              <p:cNvSpPr/>
              <p:nvPr/>
            </p:nvSpPr>
            <p:spPr>
              <a:xfrm>
                <a:off x="309944" y="2953716"/>
                <a:ext cx="442750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S</a:t>
                </a: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274388" y="2950918"/>
                <a:ext cx="442750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S</a:t>
                </a:r>
              </a:p>
            </p:txBody>
          </p:sp>
        </p:grpSp>
      </p:grpSp>
      <p:grpSp>
        <p:nvGrpSpPr>
          <p:cNvPr id="149" name="Group 148"/>
          <p:cNvGrpSpPr/>
          <p:nvPr/>
        </p:nvGrpSpPr>
        <p:grpSpPr>
          <a:xfrm>
            <a:off x="4703787" y="2052714"/>
            <a:ext cx="1619768" cy="528007"/>
            <a:chOff x="4079308" y="2343150"/>
            <a:chExt cx="3616892" cy="638889"/>
          </a:xfrm>
        </p:grpSpPr>
        <p:grpSp>
          <p:nvGrpSpPr>
            <p:cNvPr id="150" name="Group 149"/>
            <p:cNvGrpSpPr/>
            <p:nvPr/>
          </p:nvGrpSpPr>
          <p:grpSpPr>
            <a:xfrm>
              <a:off x="4079308" y="2343150"/>
              <a:ext cx="3616892" cy="609600"/>
              <a:chOff x="3754154" y="2571750"/>
              <a:chExt cx="3616892" cy="609600"/>
            </a:xfrm>
            <a:scene3d>
              <a:camera prst="perspectiveRelaxedModerately" fov="6600000">
                <a:rot lat="20400000" lon="10800000" rev="10800000"/>
              </a:camera>
              <a:lightRig rig="threePt" dir="t"/>
            </a:scene3d>
          </p:grpSpPr>
          <p:sp>
            <p:nvSpPr>
              <p:cNvPr id="157" name="Rectangle 156"/>
              <p:cNvSpPr/>
              <p:nvPr/>
            </p:nvSpPr>
            <p:spPr>
              <a:xfrm>
                <a:off x="3754154" y="2571750"/>
                <a:ext cx="1808446" cy="609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sp3d z="177800" extrusionH="571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5562600" y="2571750"/>
                <a:ext cx="1808446" cy="609600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sp3d z="177800" extrusionH="571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4572000" y="2456021"/>
              <a:ext cx="532808" cy="526018"/>
              <a:chOff x="274388" y="2950918"/>
              <a:chExt cx="532808" cy="526018"/>
            </a:xfrm>
            <a:scene3d>
              <a:camera prst="perspectiveRight" fov="4800000">
                <a:rot lat="0" lon="21594000" rev="0"/>
              </a:camera>
              <a:lightRig rig="threePt" dir="t"/>
            </a:scene3d>
          </p:grpSpPr>
          <p:sp>
            <p:nvSpPr>
              <p:cNvPr id="155" name="Rectangle 154"/>
              <p:cNvSpPr/>
              <p:nvPr/>
            </p:nvSpPr>
            <p:spPr>
              <a:xfrm>
                <a:off x="309944" y="2953716"/>
                <a:ext cx="497252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N</a:t>
                </a: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74388" y="2950918"/>
                <a:ext cx="497252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N</a:t>
                </a:r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6616424" y="2448658"/>
              <a:ext cx="478306" cy="526018"/>
              <a:chOff x="274388" y="2950918"/>
              <a:chExt cx="478306" cy="526018"/>
            </a:xfrm>
            <a:scene3d>
              <a:camera prst="perspectiveRight" fov="4800000">
                <a:rot lat="0" lon="21594000" rev="0"/>
              </a:camera>
              <a:lightRig rig="threePt" dir="t"/>
            </a:scene3d>
          </p:grpSpPr>
          <p:sp>
            <p:nvSpPr>
              <p:cNvPr id="153" name="Rectangle 152"/>
              <p:cNvSpPr/>
              <p:nvPr/>
            </p:nvSpPr>
            <p:spPr>
              <a:xfrm>
                <a:off x="309944" y="2953716"/>
                <a:ext cx="442750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S</a:t>
                </a: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274388" y="2950918"/>
                <a:ext cx="442750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S</a:t>
                </a:r>
              </a:p>
            </p:txBody>
          </p:sp>
        </p:grpSp>
      </p:grpSp>
      <p:grpSp>
        <p:nvGrpSpPr>
          <p:cNvPr id="159" name="Group 158"/>
          <p:cNvGrpSpPr/>
          <p:nvPr/>
        </p:nvGrpSpPr>
        <p:grpSpPr>
          <a:xfrm>
            <a:off x="1071536" y="2042352"/>
            <a:ext cx="831273" cy="597526"/>
            <a:chOff x="2231329" y="3485697"/>
            <a:chExt cx="1005840" cy="723007"/>
          </a:xfrm>
        </p:grpSpPr>
        <p:sp>
          <p:nvSpPr>
            <p:cNvPr id="160" name="Rectangle 159"/>
            <p:cNvSpPr/>
            <p:nvPr/>
          </p:nvSpPr>
          <p:spPr>
            <a:xfrm>
              <a:off x="2231329" y="3485697"/>
              <a:ext cx="1005840" cy="609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scene3d>
              <a:camera prst="perspectiveRelaxedModerately" fov="6600000">
                <a:rot lat="20400000" lon="10800000" rev="10800000"/>
              </a:camera>
              <a:lightRig rig="threePt" dir="t"/>
            </a:scene3d>
            <a:sp3d z="177800" extrusionH="571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2456442" y="3682686"/>
              <a:ext cx="532808" cy="526018"/>
              <a:chOff x="274388" y="2950918"/>
              <a:chExt cx="532808" cy="526018"/>
            </a:xfrm>
            <a:scene3d>
              <a:camera prst="perspectiveRight" fov="4800000">
                <a:rot lat="0" lon="21594000" rev="0"/>
              </a:camera>
              <a:lightRig rig="threePt" dir="t"/>
            </a:scene3d>
          </p:grpSpPr>
          <p:sp>
            <p:nvSpPr>
              <p:cNvPr id="162" name="Rectangle 161"/>
              <p:cNvSpPr/>
              <p:nvPr/>
            </p:nvSpPr>
            <p:spPr>
              <a:xfrm>
                <a:off x="309944" y="2953716"/>
                <a:ext cx="497252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N</a:t>
                </a: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274388" y="2950918"/>
                <a:ext cx="497252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N</a:t>
                </a:r>
              </a:p>
            </p:txBody>
          </p:sp>
        </p:grpSp>
      </p:grpSp>
      <p:grpSp>
        <p:nvGrpSpPr>
          <p:cNvPr id="164" name="Group 163"/>
          <p:cNvGrpSpPr/>
          <p:nvPr/>
        </p:nvGrpSpPr>
        <p:grpSpPr>
          <a:xfrm>
            <a:off x="2176436" y="2039727"/>
            <a:ext cx="831273" cy="595214"/>
            <a:chOff x="4039775" y="3485697"/>
            <a:chExt cx="1005840" cy="720209"/>
          </a:xfrm>
        </p:grpSpPr>
        <p:sp>
          <p:nvSpPr>
            <p:cNvPr id="165" name="Rectangle 164"/>
            <p:cNvSpPr/>
            <p:nvPr/>
          </p:nvSpPr>
          <p:spPr>
            <a:xfrm>
              <a:off x="4039775" y="3485697"/>
              <a:ext cx="1005840" cy="6096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scene3d>
              <a:camera prst="perspectiveRelaxedModerately" fov="6600000">
                <a:rot lat="20400000" lon="10800000" rev="10800000"/>
              </a:camera>
              <a:lightRig rig="threePt" dir="t"/>
            </a:scene3d>
            <a:sp3d z="177800" extrusionH="571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/>
            <p:cNvGrpSpPr/>
            <p:nvPr/>
          </p:nvGrpSpPr>
          <p:grpSpPr>
            <a:xfrm>
              <a:off x="4362074" y="3679888"/>
              <a:ext cx="478306" cy="526018"/>
              <a:chOff x="274388" y="2950918"/>
              <a:chExt cx="478306" cy="526018"/>
            </a:xfrm>
            <a:scene3d>
              <a:camera prst="perspectiveRight" fov="4800000">
                <a:rot lat="0" lon="21594000" rev="0"/>
              </a:camera>
              <a:lightRig rig="threePt" dir="t"/>
            </a:scene3d>
          </p:grpSpPr>
          <p:sp>
            <p:nvSpPr>
              <p:cNvPr id="167" name="Rectangle 166"/>
              <p:cNvSpPr/>
              <p:nvPr/>
            </p:nvSpPr>
            <p:spPr>
              <a:xfrm>
                <a:off x="309944" y="2953716"/>
                <a:ext cx="442750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S</a:t>
                </a: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274388" y="2950918"/>
                <a:ext cx="442750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S</a:t>
                </a:r>
              </a:p>
            </p:txBody>
          </p:sp>
        </p:grpSp>
      </p:grpSp>
      <p:grpSp>
        <p:nvGrpSpPr>
          <p:cNvPr id="169" name="Group 168"/>
          <p:cNvGrpSpPr/>
          <p:nvPr/>
        </p:nvGrpSpPr>
        <p:grpSpPr>
          <a:xfrm>
            <a:off x="4494184" y="2046320"/>
            <a:ext cx="831273" cy="597526"/>
            <a:chOff x="2231329" y="3485697"/>
            <a:chExt cx="1005840" cy="723007"/>
          </a:xfrm>
        </p:grpSpPr>
        <p:sp>
          <p:nvSpPr>
            <p:cNvPr id="170" name="Rectangle 169"/>
            <p:cNvSpPr/>
            <p:nvPr/>
          </p:nvSpPr>
          <p:spPr>
            <a:xfrm>
              <a:off x="2231329" y="3485697"/>
              <a:ext cx="1005840" cy="609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scene3d>
              <a:camera prst="perspectiveRelaxedModerately" fov="6600000">
                <a:rot lat="20400000" lon="10800000" rev="10800000"/>
              </a:camera>
              <a:lightRig rig="threePt" dir="t"/>
            </a:scene3d>
            <a:sp3d z="177800" extrusionH="571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1" name="Group 170"/>
            <p:cNvGrpSpPr/>
            <p:nvPr/>
          </p:nvGrpSpPr>
          <p:grpSpPr>
            <a:xfrm>
              <a:off x="2456442" y="3682686"/>
              <a:ext cx="532808" cy="526018"/>
              <a:chOff x="274388" y="2950918"/>
              <a:chExt cx="532808" cy="526018"/>
            </a:xfrm>
            <a:scene3d>
              <a:camera prst="perspectiveRight" fov="4800000">
                <a:rot lat="0" lon="21594000" rev="0"/>
              </a:camera>
              <a:lightRig rig="threePt" dir="t"/>
            </a:scene3d>
          </p:grpSpPr>
          <p:sp>
            <p:nvSpPr>
              <p:cNvPr id="172" name="Rectangle 171"/>
              <p:cNvSpPr/>
              <p:nvPr/>
            </p:nvSpPr>
            <p:spPr>
              <a:xfrm>
                <a:off x="309944" y="2953716"/>
                <a:ext cx="497252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N</a:t>
                </a:r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274388" y="2950918"/>
                <a:ext cx="497252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N</a:t>
                </a:r>
              </a:p>
            </p:txBody>
          </p:sp>
        </p:grpSp>
      </p:grpSp>
      <p:grpSp>
        <p:nvGrpSpPr>
          <p:cNvPr id="174" name="Group 173"/>
          <p:cNvGrpSpPr/>
          <p:nvPr/>
        </p:nvGrpSpPr>
        <p:grpSpPr>
          <a:xfrm>
            <a:off x="5580034" y="2050045"/>
            <a:ext cx="831273" cy="595214"/>
            <a:chOff x="4039775" y="3485697"/>
            <a:chExt cx="1005840" cy="720209"/>
          </a:xfrm>
        </p:grpSpPr>
        <p:sp>
          <p:nvSpPr>
            <p:cNvPr id="175" name="Rectangle 174"/>
            <p:cNvSpPr/>
            <p:nvPr/>
          </p:nvSpPr>
          <p:spPr>
            <a:xfrm>
              <a:off x="4039775" y="3485697"/>
              <a:ext cx="1005840" cy="6096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scene3d>
              <a:camera prst="perspectiveRelaxedModerately" fov="6600000">
                <a:rot lat="20400000" lon="10800000" rev="10800000"/>
              </a:camera>
              <a:lightRig rig="threePt" dir="t"/>
            </a:scene3d>
            <a:sp3d z="177800" extrusionH="571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6" name="Group 175"/>
            <p:cNvGrpSpPr/>
            <p:nvPr/>
          </p:nvGrpSpPr>
          <p:grpSpPr>
            <a:xfrm>
              <a:off x="4362074" y="3679888"/>
              <a:ext cx="478306" cy="526018"/>
              <a:chOff x="274388" y="2950918"/>
              <a:chExt cx="478306" cy="526018"/>
            </a:xfrm>
            <a:scene3d>
              <a:camera prst="perspectiveRight" fov="4800000">
                <a:rot lat="0" lon="21594000" rev="0"/>
              </a:camera>
              <a:lightRig rig="threePt" dir="t"/>
            </a:scene3d>
          </p:grpSpPr>
          <p:sp>
            <p:nvSpPr>
              <p:cNvPr id="177" name="Rectangle 176"/>
              <p:cNvSpPr/>
              <p:nvPr/>
            </p:nvSpPr>
            <p:spPr>
              <a:xfrm>
                <a:off x="309944" y="2953716"/>
                <a:ext cx="442750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S</a:t>
                </a: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274388" y="2950918"/>
                <a:ext cx="442750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S</a:t>
                </a:r>
              </a:p>
            </p:txBody>
          </p:sp>
        </p:grpSp>
      </p:grpSp>
      <p:grpSp>
        <p:nvGrpSpPr>
          <p:cNvPr id="179" name="Group 178"/>
          <p:cNvGrpSpPr/>
          <p:nvPr/>
        </p:nvGrpSpPr>
        <p:grpSpPr>
          <a:xfrm>
            <a:off x="856957" y="3490801"/>
            <a:ext cx="810537" cy="566777"/>
            <a:chOff x="1814511" y="3714750"/>
            <a:chExt cx="980750" cy="685800"/>
          </a:xfrm>
        </p:grpSpPr>
        <p:grpSp>
          <p:nvGrpSpPr>
            <p:cNvPr id="180" name="Group 179"/>
            <p:cNvGrpSpPr/>
            <p:nvPr/>
          </p:nvGrpSpPr>
          <p:grpSpPr>
            <a:xfrm>
              <a:off x="1828800" y="3714750"/>
              <a:ext cx="952441" cy="609600"/>
              <a:chOff x="3754154" y="2571750"/>
              <a:chExt cx="3616892" cy="609600"/>
            </a:xfrm>
            <a:scene3d>
              <a:camera prst="perspectiveRelaxedModerately" fov="6600000">
                <a:rot lat="20400000" lon="10800000" rev="10800000"/>
              </a:camera>
              <a:lightRig rig="threePt" dir="t"/>
            </a:scene3d>
          </p:grpSpPr>
          <p:sp>
            <p:nvSpPr>
              <p:cNvPr id="187" name="Rectangle 186"/>
              <p:cNvSpPr/>
              <p:nvPr/>
            </p:nvSpPr>
            <p:spPr>
              <a:xfrm>
                <a:off x="3754154" y="2571750"/>
                <a:ext cx="1808446" cy="609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sp3d z="177800" extrusionH="571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5562600" y="2571750"/>
                <a:ext cx="1808446" cy="609600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sp3d z="177800" extrusionH="571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1814511" y="3850717"/>
              <a:ext cx="506615" cy="526018"/>
              <a:chOff x="274388" y="2950918"/>
              <a:chExt cx="1923870" cy="526018"/>
            </a:xfrm>
            <a:scene3d>
              <a:camera prst="perspectiveRight" fov="4800000">
                <a:rot lat="0" lon="21594000" rev="0"/>
              </a:camera>
              <a:lightRig rig="threePt" dir="t"/>
            </a:scene3d>
          </p:grpSpPr>
          <p:sp>
            <p:nvSpPr>
              <p:cNvPr id="185" name="Rectangle 184"/>
              <p:cNvSpPr/>
              <p:nvPr/>
            </p:nvSpPr>
            <p:spPr>
              <a:xfrm>
                <a:off x="309944" y="2953716"/>
                <a:ext cx="1888314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N</a:t>
                </a:r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274388" y="2950918"/>
                <a:ext cx="1888310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N</a:t>
                </a:r>
              </a:p>
            </p:txBody>
          </p:sp>
        </p:grpSp>
        <p:grpSp>
          <p:nvGrpSpPr>
            <p:cNvPr id="182" name="Group 181"/>
            <p:cNvGrpSpPr/>
            <p:nvPr/>
          </p:nvGrpSpPr>
          <p:grpSpPr>
            <a:xfrm>
              <a:off x="2343148" y="3874532"/>
              <a:ext cx="452113" cy="526018"/>
              <a:chOff x="274388" y="2950918"/>
              <a:chExt cx="1716897" cy="526018"/>
            </a:xfrm>
            <a:scene3d>
              <a:camera prst="perspectiveRight" fov="4800000">
                <a:rot lat="0" lon="21594000" rev="0"/>
              </a:camera>
              <a:lightRig rig="threePt" dir="t"/>
            </a:scene3d>
          </p:grpSpPr>
          <p:sp>
            <p:nvSpPr>
              <p:cNvPr id="183" name="Rectangle 182"/>
              <p:cNvSpPr/>
              <p:nvPr/>
            </p:nvSpPr>
            <p:spPr>
              <a:xfrm>
                <a:off x="309944" y="2953716"/>
                <a:ext cx="1681341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S</a:t>
                </a:r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274388" y="2950918"/>
                <a:ext cx="1681341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S</a:t>
                </a:r>
              </a:p>
            </p:txBody>
          </p:sp>
        </p:grpSp>
      </p:grpSp>
      <p:grpSp>
        <p:nvGrpSpPr>
          <p:cNvPr id="189" name="Group 188"/>
          <p:cNvGrpSpPr/>
          <p:nvPr/>
        </p:nvGrpSpPr>
        <p:grpSpPr>
          <a:xfrm>
            <a:off x="2523507" y="3490801"/>
            <a:ext cx="810537" cy="566777"/>
            <a:chOff x="1814511" y="3714750"/>
            <a:chExt cx="980750" cy="685800"/>
          </a:xfrm>
        </p:grpSpPr>
        <p:grpSp>
          <p:nvGrpSpPr>
            <p:cNvPr id="190" name="Group 189"/>
            <p:cNvGrpSpPr/>
            <p:nvPr/>
          </p:nvGrpSpPr>
          <p:grpSpPr>
            <a:xfrm>
              <a:off x="1828800" y="3714750"/>
              <a:ext cx="952441" cy="609600"/>
              <a:chOff x="3754154" y="2571750"/>
              <a:chExt cx="3616892" cy="609600"/>
            </a:xfrm>
            <a:scene3d>
              <a:camera prst="perspectiveRelaxedModerately" fov="6600000">
                <a:rot lat="20400000" lon="10800000" rev="10800000"/>
              </a:camera>
              <a:lightRig rig="threePt" dir="t"/>
            </a:scene3d>
          </p:grpSpPr>
          <p:sp>
            <p:nvSpPr>
              <p:cNvPr id="197" name="Rectangle 196"/>
              <p:cNvSpPr/>
              <p:nvPr/>
            </p:nvSpPr>
            <p:spPr>
              <a:xfrm>
                <a:off x="3754154" y="2571750"/>
                <a:ext cx="1808446" cy="609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sp3d z="177800" extrusionH="571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5562600" y="2571750"/>
                <a:ext cx="1808446" cy="609600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sp3d z="177800" extrusionH="571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1814511" y="3850717"/>
              <a:ext cx="506615" cy="526018"/>
              <a:chOff x="274388" y="2950918"/>
              <a:chExt cx="1923870" cy="526018"/>
            </a:xfrm>
            <a:scene3d>
              <a:camera prst="perspectiveRight" fov="4800000">
                <a:rot lat="0" lon="21594000" rev="0"/>
              </a:camera>
              <a:lightRig rig="threePt" dir="t"/>
            </a:scene3d>
          </p:grpSpPr>
          <p:sp>
            <p:nvSpPr>
              <p:cNvPr id="195" name="Rectangle 194"/>
              <p:cNvSpPr/>
              <p:nvPr/>
            </p:nvSpPr>
            <p:spPr>
              <a:xfrm>
                <a:off x="309944" y="2953716"/>
                <a:ext cx="1888314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N</a:t>
                </a:r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274388" y="2950918"/>
                <a:ext cx="1888310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N</a:t>
                </a:r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2343148" y="3874532"/>
              <a:ext cx="452113" cy="526018"/>
              <a:chOff x="274388" y="2950918"/>
              <a:chExt cx="1716897" cy="526018"/>
            </a:xfrm>
            <a:scene3d>
              <a:camera prst="perspectiveRight" fov="4800000">
                <a:rot lat="0" lon="21594000" rev="0"/>
              </a:camera>
              <a:lightRig rig="threePt" dir="t"/>
            </a:scene3d>
          </p:grpSpPr>
          <p:sp>
            <p:nvSpPr>
              <p:cNvPr id="193" name="Rectangle 192"/>
              <p:cNvSpPr/>
              <p:nvPr/>
            </p:nvSpPr>
            <p:spPr>
              <a:xfrm>
                <a:off x="309944" y="2953716"/>
                <a:ext cx="1681341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S</a:t>
                </a:r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274388" y="2950918"/>
                <a:ext cx="1681341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S</a:t>
                </a:r>
              </a:p>
            </p:txBody>
          </p:sp>
        </p:grpSp>
      </p:grpSp>
      <p:grpSp>
        <p:nvGrpSpPr>
          <p:cNvPr id="199" name="Group 198"/>
          <p:cNvGrpSpPr/>
          <p:nvPr/>
        </p:nvGrpSpPr>
        <p:grpSpPr>
          <a:xfrm>
            <a:off x="4466607" y="3478101"/>
            <a:ext cx="810537" cy="566777"/>
            <a:chOff x="1814511" y="3714750"/>
            <a:chExt cx="980750" cy="685800"/>
          </a:xfrm>
        </p:grpSpPr>
        <p:grpSp>
          <p:nvGrpSpPr>
            <p:cNvPr id="200" name="Group 199"/>
            <p:cNvGrpSpPr/>
            <p:nvPr/>
          </p:nvGrpSpPr>
          <p:grpSpPr>
            <a:xfrm>
              <a:off x="1828800" y="3714750"/>
              <a:ext cx="952441" cy="609600"/>
              <a:chOff x="3754154" y="2571750"/>
              <a:chExt cx="3616892" cy="609600"/>
            </a:xfrm>
            <a:scene3d>
              <a:camera prst="perspectiveRelaxedModerately" fov="6600000">
                <a:rot lat="20400000" lon="10800000" rev="10800000"/>
              </a:camera>
              <a:lightRig rig="threePt" dir="t"/>
            </a:scene3d>
          </p:grpSpPr>
          <p:sp>
            <p:nvSpPr>
              <p:cNvPr id="207" name="Rectangle 206"/>
              <p:cNvSpPr/>
              <p:nvPr/>
            </p:nvSpPr>
            <p:spPr>
              <a:xfrm>
                <a:off x="3754154" y="2571750"/>
                <a:ext cx="1808446" cy="609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sp3d z="177800" extrusionH="571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5562600" y="2571750"/>
                <a:ext cx="1808446" cy="609600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sp3d z="177800" extrusionH="571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1814511" y="3850717"/>
              <a:ext cx="506615" cy="526018"/>
              <a:chOff x="274388" y="2950918"/>
              <a:chExt cx="1923870" cy="526018"/>
            </a:xfrm>
            <a:scene3d>
              <a:camera prst="perspectiveRight" fov="4800000">
                <a:rot lat="0" lon="21594000" rev="0"/>
              </a:camera>
              <a:lightRig rig="threePt" dir="t"/>
            </a:scene3d>
          </p:grpSpPr>
          <p:sp>
            <p:nvSpPr>
              <p:cNvPr id="205" name="Rectangle 204"/>
              <p:cNvSpPr/>
              <p:nvPr/>
            </p:nvSpPr>
            <p:spPr>
              <a:xfrm>
                <a:off x="309944" y="2953716"/>
                <a:ext cx="1888314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N</a:t>
                </a:r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74388" y="2950918"/>
                <a:ext cx="1888310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N</a:t>
                </a:r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2343148" y="3874532"/>
              <a:ext cx="452113" cy="526018"/>
              <a:chOff x="274388" y="2950918"/>
              <a:chExt cx="1716897" cy="526018"/>
            </a:xfrm>
            <a:scene3d>
              <a:camera prst="perspectiveRight" fov="4800000">
                <a:rot lat="0" lon="21594000" rev="0"/>
              </a:camera>
              <a:lightRig rig="threePt" dir="t"/>
            </a:scene3d>
          </p:grpSpPr>
          <p:sp>
            <p:nvSpPr>
              <p:cNvPr id="203" name="Rectangle 202"/>
              <p:cNvSpPr/>
              <p:nvPr/>
            </p:nvSpPr>
            <p:spPr>
              <a:xfrm>
                <a:off x="309944" y="2953716"/>
                <a:ext cx="1681341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S</a:t>
                </a: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274388" y="2950918"/>
                <a:ext cx="1681341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S</a:t>
                </a:r>
              </a:p>
            </p:txBody>
          </p:sp>
        </p:grpSp>
      </p:grpSp>
      <p:grpSp>
        <p:nvGrpSpPr>
          <p:cNvPr id="209" name="Group 208"/>
          <p:cNvGrpSpPr/>
          <p:nvPr/>
        </p:nvGrpSpPr>
        <p:grpSpPr>
          <a:xfrm>
            <a:off x="6219207" y="3490801"/>
            <a:ext cx="810537" cy="566777"/>
            <a:chOff x="1814511" y="3714750"/>
            <a:chExt cx="980750" cy="685800"/>
          </a:xfrm>
        </p:grpSpPr>
        <p:grpSp>
          <p:nvGrpSpPr>
            <p:cNvPr id="210" name="Group 209"/>
            <p:cNvGrpSpPr/>
            <p:nvPr/>
          </p:nvGrpSpPr>
          <p:grpSpPr>
            <a:xfrm>
              <a:off x="1828800" y="3714750"/>
              <a:ext cx="952441" cy="609600"/>
              <a:chOff x="3754154" y="2571750"/>
              <a:chExt cx="3616892" cy="609600"/>
            </a:xfrm>
            <a:scene3d>
              <a:camera prst="perspectiveRelaxedModerately" fov="6600000">
                <a:rot lat="20400000" lon="10800000" rev="10800000"/>
              </a:camera>
              <a:lightRig rig="threePt" dir="t"/>
            </a:scene3d>
          </p:grpSpPr>
          <p:sp>
            <p:nvSpPr>
              <p:cNvPr id="217" name="Rectangle 216"/>
              <p:cNvSpPr/>
              <p:nvPr/>
            </p:nvSpPr>
            <p:spPr>
              <a:xfrm>
                <a:off x="3754154" y="2571750"/>
                <a:ext cx="1808446" cy="6096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sp3d z="177800" extrusionH="571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5562600" y="2571750"/>
                <a:ext cx="1808446" cy="609600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sp3d z="177800" extrusionH="571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1814511" y="3850717"/>
              <a:ext cx="506615" cy="526018"/>
              <a:chOff x="274388" y="2950918"/>
              <a:chExt cx="1923870" cy="526018"/>
            </a:xfrm>
            <a:scene3d>
              <a:camera prst="perspectiveRight" fov="4800000">
                <a:rot lat="0" lon="21594000" rev="0"/>
              </a:camera>
              <a:lightRig rig="threePt" dir="t"/>
            </a:scene3d>
          </p:grpSpPr>
          <p:sp>
            <p:nvSpPr>
              <p:cNvPr id="215" name="Rectangle 214"/>
              <p:cNvSpPr/>
              <p:nvPr/>
            </p:nvSpPr>
            <p:spPr>
              <a:xfrm>
                <a:off x="309944" y="2953716"/>
                <a:ext cx="1888314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N</a:t>
                </a: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274388" y="2950918"/>
                <a:ext cx="1888310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N</a:t>
                </a:r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2343148" y="3874532"/>
              <a:ext cx="452113" cy="526018"/>
              <a:chOff x="274388" y="2950918"/>
              <a:chExt cx="1716897" cy="526018"/>
            </a:xfrm>
            <a:scene3d>
              <a:camera prst="perspectiveRight" fov="4800000">
                <a:rot lat="0" lon="21594000" rev="0"/>
              </a:camera>
              <a:lightRig rig="threePt" dir="t"/>
            </a:scene3d>
          </p:grpSpPr>
          <p:sp>
            <p:nvSpPr>
              <p:cNvPr id="213" name="Rectangle 212"/>
              <p:cNvSpPr/>
              <p:nvPr/>
            </p:nvSpPr>
            <p:spPr>
              <a:xfrm>
                <a:off x="309944" y="2953716"/>
                <a:ext cx="1681341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S</a:t>
                </a: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274388" y="2950918"/>
                <a:ext cx="1681341" cy="523220"/>
              </a:xfrm>
              <a:prstGeom prst="rect">
                <a:avLst/>
              </a:prstGeom>
              <a:sp3d z="69850"/>
            </p:spPr>
            <p:txBody>
              <a:bodyPr wrap="none">
                <a:spAutoFit/>
                <a:sp3d extrusionH="127000">
                  <a:extrusionClr>
                    <a:schemeClr val="bg1"/>
                  </a:extrusionClr>
                </a:sp3d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pperplate Gothic Bold" pitchFamily="34" charset="0"/>
                    <a:cs typeface="Narkisim" pitchFamily="34" charset="-79"/>
                  </a:rPr>
                  <a:t>S</a:t>
                </a:r>
              </a:p>
            </p:txBody>
          </p:sp>
        </p:grpSp>
      </p:grpSp>
      <p:grpSp>
        <p:nvGrpSpPr>
          <p:cNvPr id="220" name="Group 219"/>
          <p:cNvGrpSpPr/>
          <p:nvPr/>
        </p:nvGrpSpPr>
        <p:grpSpPr>
          <a:xfrm>
            <a:off x="457200" y="2887386"/>
            <a:ext cx="2163546" cy="674964"/>
            <a:chOff x="464193" y="699505"/>
            <a:chExt cx="2163546" cy="674964"/>
          </a:xfrm>
        </p:grpSpPr>
        <p:sp>
          <p:nvSpPr>
            <p:cNvPr id="221" name="Rounded Rectangle 220"/>
            <p:cNvSpPr/>
            <p:nvPr/>
          </p:nvSpPr>
          <p:spPr>
            <a:xfrm>
              <a:off x="464193" y="699505"/>
              <a:ext cx="2163546" cy="67496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noFill/>
            </a:ln>
            <a:effectLst>
              <a:glow>
                <a:schemeClr val="accent3">
                  <a:satMod val="175000"/>
                  <a:alpha val="40000"/>
                </a:schemeClr>
              </a:glow>
              <a:outerShdw blurRad="38100" sx="1000" sy="1000" algn="ctr" rotWithShape="0">
                <a:srgbClr val="000000"/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extBox 221"/>
            <p:cNvSpPr txBox="1"/>
            <p:nvPr/>
          </p:nvSpPr>
          <p:spPr bwMode="auto">
            <a:xfrm>
              <a:off x="495822" y="770502"/>
              <a:ext cx="209265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One cut end becomes </a:t>
              </a:r>
              <a:br>
                <a:rPr lang="en-US" sz="1400" b="1" dirty="0">
                  <a:latin typeface="Aharoni" panose="02010803020104030203" pitchFamily="2" charset="-79"/>
                  <a:cs typeface="Aharoni" panose="02010803020104030203" pitchFamily="2" charset="-79"/>
                </a:rPr>
              </a:br>
              <a:r>
                <a:rPr lang="en-US" sz="14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a North pole</a:t>
              </a: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5029200" y="2887386"/>
            <a:ext cx="2163546" cy="674964"/>
            <a:chOff x="464193" y="699505"/>
            <a:chExt cx="2163546" cy="674964"/>
          </a:xfrm>
        </p:grpSpPr>
        <p:sp>
          <p:nvSpPr>
            <p:cNvPr id="224" name="Rounded Rectangle 223"/>
            <p:cNvSpPr/>
            <p:nvPr/>
          </p:nvSpPr>
          <p:spPr>
            <a:xfrm>
              <a:off x="464193" y="699505"/>
              <a:ext cx="2163546" cy="67496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noFill/>
            </a:ln>
            <a:effectLst>
              <a:glow>
                <a:schemeClr val="accent3">
                  <a:satMod val="175000"/>
                  <a:alpha val="40000"/>
                </a:schemeClr>
              </a:glow>
              <a:outerShdw blurRad="38100" sx="1000" sy="1000" algn="ctr" rotWithShape="0">
                <a:srgbClr val="000000"/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/>
            <p:cNvSpPr txBox="1"/>
            <p:nvPr/>
          </p:nvSpPr>
          <p:spPr bwMode="auto">
            <a:xfrm>
              <a:off x="495822" y="770502"/>
              <a:ext cx="209265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One cut end becomes </a:t>
              </a:r>
              <a:br>
                <a:rPr lang="en-US" sz="1400" b="1" dirty="0">
                  <a:latin typeface="Aharoni" panose="02010803020104030203" pitchFamily="2" charset="-79"/>
                  <a:cs typeface="Aharoni" panose="02010803020104030203" pitchFamily="2" charset="-79"/>
                </a:rPr>
              </a:br>
              <a:r>
                <a:rPr lang="en-US" sz="1400" b="1" dirty="0">
                  <a:latin typeface="Aharoni" panose="02010803020104030203" pitchFamily="2" charset="-79"/>
                  <a:cs typeface="Aharoni" panose="02010803020104030203" pitchFamily="2" charset="-79"/>
                </a:rPr>
                <a:t>a South pole</a:t>
              </a:r>
            </a:p>
          </p:txBody>
        </p:sp>
      </p:grpSp>
      <p:pic>
        <p:nvPicPr>
          <p:cNvPr id="230" name="Picture 2" descr="D:\d drive\MJ WORK\Pooja mam (physics)\CBSE (X)\Magnetic Effect of Electric Current\Raw\XojKdyD_zQ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486" y="742950"/>
            <a:ext cx="877114" cy="116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1" name="Rectangle 230"/>
          <p:cNvSpPr/>
          <p:nvPr/>
        </p:nvSpPr>
        <p:spPr>
          <a:xfrm>
            <a:off x="6227617" y="1003662"/>
            <a:ext cx="1773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 magnet is always dipole</a:t>
            </a:r>
          </a:p>
        </p:txBody>
      </p:sp>
      <p:pic>
        <p:nvPicPr>
          <p:cNvPr id="1027" name="Picture 3" descr="D:\d drive\MJ WORK\Pooja mam (physics)\CBSE (X)\Magnetic Effect of Electric Current\Raw\Hammer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8" t="6055" r="16944" b="2945"/>
          <a:stretch/>
        </p:blipFill>
        <p:spPr bwMode="auto">
          <a:xfrm>
            <a:off x="7171915" y="2813080"/>
            <a:ext cx="981485" cy="135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Picture 2" descr="D:\d drive\MJ WORK\Pooja mam (physics)\CBSE (X)\Magnetic Effect of Electric Current\Raw\7fba856282a59521f7aa0949245de4dd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7" t="10045" r="8334" b="11010"/>
          <a:stretch/>
        </p:blipFill>
        <p:spPr bwMode="auto">
          <a:xfrm>
            <a:off x="5590819" y="3001332"/>
            <a:ext cx="2162562" cy="147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2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accel="10000" fill="hold" grpId="1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 p14:bounceEnd="60000">
                                          <p:cBhvr>
                                            <p:cTn id="8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6" presetClass="emph" presetSubtype="0" repeatCount="3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0" fill="hold"/>
                                            <p:tgtEl>
                                              <p:spTgt spid="1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4" presetClass="path" presetSubtype="0" accel="50000" decel="50000" fill="hold" grpId="3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1.94444E-6 2.46914E-6 L -1.94444E-6 -0.4392 " pathEditMode="relative" rAng="0" ptsTypes="AA">
                                          <p:cBhvr>
                                            <p:cTn id="13" dur="1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nodeType="withEffect" p14:presetBounceEnd="4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4.93827E-7 L 0.10486 0.20895 " pathEditMode="relative" rAng="0" ptsTypes="AA">
                                          <p:cBhvr>
                                            <p:cTn id="28" dur="20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43" y="1043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05556E-6 -4.07407E-6 L -0.12222 0.20957 " pathEditMode="relative" rAng="0" ptsTypes="AA">
                                          <p:cBhvr>
                                            <p:cTn id="30" dur="20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111" y="10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6" dur="500"/>
                                            <p:tgtEl>
                                              <p:spTgt spid="2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2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2" presetClass="exit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wipe(down)">
                                          <p:cBhvr>
                                            <p:cTn id="55" dur="500"/>
                                            <p:tgtEl>
                                              <p:spTgt spid="2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2" presetClass="exit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wipe(down)">
                                          <p:cBhvr>
                                            <p:cTn id="59" dur="500"/>
                                            <p:tgtEl>
                                              <p:spTgt spid="2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08642E-6 L 0.04532 0.3037 " pathEditMode="relative" rAng="0" ptsTypes="AA">
                                          <p:cBhvr>
                                            <p:cTn id="70" dur="20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57" y="151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1441 -0.00031 L -0.0118 0.30216 " pathEditMode="relative" rAng="0" ptsTypes="AA">
                                          <p:cBhvr>
                                            <p:cTn id="72" dur="20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19" y="15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0.00031 L 0.0684 0.30893 " pathEditMode="relative" rAng="0" ptsTypes="AA">
                                          <p:cBhvr>
                                            <p:cTn id="74" dur="20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20" y="154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33333E-6 L -0.01441 0.30155 " pathEditMode="relative" rAng="0" ptsTypes="AA">
                                          <p:cBhvr>
                                            <p:cTn id="76" dur="2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29" y="150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7" presetID="1" presetClass="exit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1" presetClass="exit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xit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exit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0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0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10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1000"/>
                                            <p:tgtEl>
                                              <p:spTgt spid="2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0" dur="10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10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1000"/>
                                            <p:tgtEl>
                                              <p:spTgt spid="2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5" dur="1000" fill="hold"/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1000" fill="hold"/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6" presetClass="emph" presetSubtype="0" repeatCount="3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" dur="500" tmFilter="0, 0; .2, .5; .8, .5; 1, 0"/>
                                            <p:tgtEl>
                                              <p:spTgt spid="2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9" dur="250" autoRev="1" fill="hold"/>
                                            <p:tgtEl>
                                              <p:spTgt spid="2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26" presetClass="emph" presetSubtype="0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1" dur="500" tmFilter="0, 0; .2, .5; .8, .5; 1, 0"/>
                                            <p:tgtEl>
                                              <p:spTgt spid="23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2" dur="250" autoRev="1" fill="hold"/>
                                            <p:tgtEl>
                                              <p:spTgt spid="23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10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8" presetClass="emph" presetSubtype="0" autoRev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-2700000">
                                          <p:cBhvr>
                                            <p:cTn id="121" dur="25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2" presetID="2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3" dur="500" tmFilter="0, 0; .2, .5; .8, .5; 1, 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4" dur="250" autoRev="1" fill="hold"/>
                                            <p:tgtEl>
                                              <p:spTgt spid="20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6" dur="25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0" dur="250"/>
                                            <p:tgtEl>
                                              <p:spTgt spid="2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2" grpId="0" animBg="1"/>
          <p:bldP spid="118" grpId="0"/>
          <p:bldP spid="118" grpId="1"/>
          <p:bldP spid="118" grpId="2"/>
          <p:bldP spid="118" grpId="3"/>
          <p:bldP spid="231" grpId="0"/>
          <p:bldP spid="231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63" presetClass="path" presetSubtype="0" accel="1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525 -2.96296E-6 L 0 -2.96296E-6 " pathEditMode="relative" rAng="0" ptsTypes="AA">
                                          <p:cBhvr>
                                            <p:cTn id="8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25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6" presetClass="emph" presetSubtype="0" repeatCount="3000" autoRev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500" fill="hold"/>
                                            <p:tgtEl>
                                              <p:spTgt spid="1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64" presetClass="path" presetSubtype="0" accel="50000" decel="50000" fill="hold" grpId="3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1.94444E-6 2.46914E-6 L -1.94444E-6 -0.4392 " pathEditMode="relative" rAng="0" ptsTypes="AA">
                                          <p:cBhvr>
                                            <p:cTn id="13" dur="10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4.93827E-7 L 0.10486 0.20895 " pathEditMode="relative" rAng="0" ptsTypes="AA">
                                          <p:cBhvr>
                                            <p:cTn id="28" dur="20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43" y="1043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05556E-6 -4.07407E-6 L -0.12222 0.20957 " pathEditMode="relative" rAng="0" ptsTypes="AA">
                                          <p:cBhvr>
                                            <p:cTn id="30" dur="20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111" y="1046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6" dur="500"/>
                                            <p:tgtEl>
                                              <p:spTgt spid="2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2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2" presetClass="exit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wipe(down)">
                                          <p:cBhvr>
                                            <p:cTn id="55" dur="500"/>
                                            <p:tgtEl>
                                              <p:spTgt spid="2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2" presetClass="exit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8" dur="500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wipe(down)">
                                          <p:cBhvr>
                                            <p:cTn id="59" dur="500"/>
                                            <p:tgtEl>
                                              <p:spTgt spid="2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08642E-6 L 0.04532 0.3037 " pathEditMode="relative" rAng="0" ptsTypes="AA">
                                          <p:cBhvr>
                                            <p:cTn id="70" dur="20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57" y="1518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1441 -0.00031 L -0.0118 0.30216 " pathEditMode="relative" rAng="0" ptsTypes="AA">
                                          <p:cBhvr>
                                            <p:cTn id="72" dur="20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319" y="15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0.00031 L 0.0684 0.30893 " pathEditMode="relative" rAng="0" ptsTypes="AA">
                                          <p:cBhvr>
                                            <p:cTn id="74" dur="20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420" y="154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33333E-6 L -0.01441 0.30155 " pathEditMode="relative" rAng="0" ptsTypes="AA">
                                          <p:cBhvr>
                                            <p:cTn id="76" dur="20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729" y="150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7" presetID="1" presetClass="exit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1" presetClass="exit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" presetClass="exit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exit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0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0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10" presetClass="entr" presetSubtype="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1000"/>
                                            <p:tgtEl>
                                              <p:spTgt spid="2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0" dur="10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1000" fill="hold"/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1000"/>
                                            <p:tgtEl>
                                              <p:spTgt spid="2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5" dur="1000" fill="hold"/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1000" fill="hold"/>
                                            <p:tgtEl>
                                              <p:spTgt spid="2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6" presetClass="emph" presetSubtype="0" repeatCount="3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" dur="500" tmFilter="0, 0; .2, .5; .8, .5; 1, 0"/>
                                            <p:tgtEl>
                                              <p:spTgt spid="23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9" dur="250" autoRev="1" fill="hold"/>
                                            <p:tgtEl>
                                              <p:spTgt spid="23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26" presetClass="emph" presetSubtype="0" repeatCount="3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1" dur="500" tmFilter="0, 0; .2, .5; .8, .5; 1, 0"/>
                                            <p:tgtEl>
                                              <p:spTgt spid="23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2" dur="250" autoRev="1" fill="hold"/>
                                            <p:tgtEl>
                                              <p:spTgt spid="23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10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8" presetClass="emph" presetSubtype="0" autoRev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-2700000">
                                          <p:cBhvr>
                                            <p:cTn id="121" dur="25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2" presetID="26" presetClass="emph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3" dur="500" tmFilter="0, 0; .2, .5; .8, .5; 1, 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4" dur="250" autoRev="1" fill="hold"/>
                                            <p:tgtEl>
                                              <p:spTgt spid="20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5" presetID="10" presetClass="exit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6" dur="25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0" dur="250"/>
                                            <p:tgtEl>
                                              <p:spTgt spid="2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2" grpId="0" animBg="1"/>
          <p:bldP spid="118" grpId="0"/>
          <p:bldP spid="118" grpId="1"/>
          <p:bldP spid="118" grpId="2"/>
          <p:bldP spid="118" grpId="3"/>
          <p:bldP spid="231" grpId="0"/>
          <p:bldP spid="231" grpId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18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6688787" y="895350"/>
            <a:ext cx="1719924" cy="365760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Magnetic field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410698" y="1824990"/>
            <a:ext cx="2276102" cy="822960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rgbClr val="0000FF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Magnetic field lines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or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Lines of force</a:t>
            </a:r>
          </a:p>
        </p:txBody>
      </p:sp>
      <p:pic>
        <p:nvPicPr>
          <p:cNvPr id="189" name="Picture 2" descr="D:\d drive\MJ WORK\Pooja mam (physics)\CBSE (X)\Magnetic Effect of Electric Current\Raw\ny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06054" y="1453076"/>
            <a:ext cx="466863" cy="18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457200" y="2177018"/>
            <a:ext cx="4148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Properties of magnetic field lines</a:t>
            </a:r>
            <a:endParaRPr lang="en-IN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57200" y="3252677"/>
            <a:ext cx="794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b="1" dirty="0">
                <a:solidFill>
                  <a:srgbClr val="00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Inside the magnet the direction of field lines is from south pole to north pole  so the field lines are closed continuous curves.</a:t>
            </a:r>
            <a:endParaRPr lang="en-IN" b="1" dirty="0">
              <a:solidFill>
                <a:srgbClr val="00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457200" y="257175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b="1" dirty="0">
                <a:solidFill>
                  <a:srgbClr val="00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Magnetic field is a quantity that has both direction and magnitude.</a:t>
            </a:r>
            <a:endParaRPr lang="en-IN" b="1" dirty="0">
              <a:solidFill>
                <a:srgbClr val="00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457200" y="2911980"/>
            <a:ext cx="7772400" cy="369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b="1" dirty="0">
                <a:solidFill>
                  <a:srgbClr val="00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Field lines emerge from north pole and merge at the south pole.</a:t>
            </a:r>
            <a:endParaRPr lang="en-IN" b="1" dirty="0">
              <a:solidFill>
                <a:srgbClr val="00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457200" y="3869906"/>
            <a:ext cx="7772400" cy="647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b="1" dirty="0">
                <a:solidFill>
                  <a:srgbClr val="00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relative Strength of the magnetic field is shown by </a:t>
            </a:r>
            <a:r>
              <a:rPr lang="en-IN" b="1" dirty="0">
                <a:solidFill>
                  <a:srgbClr val="00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degree of closeness of the field lines.</a:t>
            </a:r>
            <a:endParaRPr lang="en-US" b="1" dirty="0">
              <a:solidFill>
                <a:srgbClr val="00FFF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457200" y="4487951"/>
            <a:ext cx="7772400" cy="369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b="1" dirty="0">
                <a:solidFill>
                  <a:srgbClr val="00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 two field – lines are found to cross each other.</a:t>
            </a:r>
          </a:p>
        </p:txBody>
      </p:sp>
      <p:sp>
        <p:nvSpPr>
          <p:cNvPr id="2" name="Rectangle 1"/>
          <p:cNvSpPr/>
          <p:nvPr/>
        </p:nvSpPr>
        <p:spPr>
          <a:xfrm>
            <a:off x="-19050" y="0"/>
            <a:ext cx="9163050" cy="5143501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90456" y="331970"/>
            <a:ext cx="3214316" cy="1775651"/>
            <a:chOff x="2209800" y="331970"/>
            <a:chExt cx="2362200" cy="1775651"/>
          </a:xfrm>
        </p:grpSpPr>
        <p:grpSp>
          <p:nvGrpSpPr>
            <p:cNvPr id="201" name="Group 200"/>
            <p:cNvGrpSpPr/>
            <p:nvPr/>
          </p:nvGrpSpPr>
          <p:grpSpPr>
            <a:xfrm>
              <a:off x="2624114" y="646252"/>
              <a:ext cx="1531543" cy="548295"/>
              <a:chOff x="2315369" y="-1744800"/>
              <a:chExt cx="1798637" cy="643915"/>
            </a:xfrm>
          </p:grpSpPr>
          <p:sp>
            <p:nvSpPr>
              <p:cNvPr id="202" name="Freeform 201"/>
              <p:cNvSpPr/>
              <p:nvPr/>
            </p:nvSpPr>
            <p:spPr>
              <a:xfrm>
                <a:off x="2315369" y="-1693604"/>
                <a:ext cx="1798637" cy="592719"/>
              </a:xfrm>
              <a:custGeom>
                <a:avLst/>
                <a:gdLst>
                  <a:gd name="connsiteX0" fmla="*/ 126206 w 1660524"/>
                  <a:gd name="connsiteY0" fmla="*/ 358776 h 416720"/>
                  <a:gd name="connsiteX1" fmla="*/ 792956 w 1660524"/>
                  <a:gd name="connsiteY1" fmla="*/ 1588 h 416720"/>
                  <a:gd name="connsiteX2" fmla="*/ 1550193 w 1660524"/>
                  <a:gd name="connsiteY2" fmla="*/ 349251 h 416720"/>
                  <a:gd name="connsiteX3" fmla="*/ 126206 w 1660524"/>
                  <a:gd name="connsiteY3" fmla="*/ 358776 h 416720"/>
                  <a:gd name="connsiteX0" fmla="*/ 121444 w 1661319"/>
                  <a:gd name="connsiteY0" fmla="*/ 346870 h 402830"/>
                  <a:gd name="connsiteX1" fmla="*/ 816769 w 1661319"/>
                  <a:gd name="connsiteY1" fmla="*/ 1588 h 402830"/>
                  <a:gd name="connsiteX2" fmla="*/ 1545431 w 1661319"/>
                  <a:gd name="connsiteY2" fmla="*/ 337345 h 402830"/>
                  <a:gd name="connsiteX3" fmla="*/ 121444 w 1661319"/>
                  <a:gd name="connsiteY3" fmla="*/ 346870 h 402830"/>
                  <a:gd name="connsiteX0" fmla="*/ 121444 w 1661319"/>
                  <a:gd name="connsiteY0" fmla="*/ 365126 h 421086"/>
                  <a:gd name="connsiteX1" fmla="*/ 816769 w 1661319"/>
                  <a:gd name="connsiteY1" fmla="*/ 19844 h 421086"/>
                  <a:gd name="connsiteX2" fmla="*/ 1545431 w 1661319"/>
                  <a:gd name="connsiteY2" fmla="*/ 355601 h 421086"/>
                  <a:gd name="connsiteX3" fmla="*/ 121444 w 1661319"/>
                  <a:gd name="connsiteY3" fmla="*/ 365126 h 421086"/>
                  <a:gd name="connsiteX0" fmla="*/ 121444 w 1661319"/>
                  <a:gd name="connsiteY0" fmla="*/ 382589 h 438549"/>
                  <a:gd name="connsiteX1" fmla="*/ 816769 w 1661319"/>
                  <a:gd name="connsiteY1" fmla="*/ 37307 h 438549"/>
                  <a:gd name="connsiteX2" fmla="*/ 1545431 w 1661319"/>
                  <a:gd name="connsiteY2" fmla="*/ 373064 h 438549"/>
                  <a:gd name="connsiteX3" fmla="*/ 121444 w 1661319"/>
                  <a:gd name="connsiteY3" fmla="*/ 382589 h 438549"/>
                  <a:gd name="connsiteX0" fmla="*/ 112712 w 1600200"/>
                  <a:gd name="connsiteY0" fmla="*/ 382589 h 437358"/>
                  <a:gd name="connsiteX1" fmla="*/ 808037 w 1600200"/>
                  <a:gd name="connsiteY1" fmla="*/ 37307 h 437358"/>
                  <a:gd name="connsiteX2" fmla="*/ 1484312 w 1600200"/>
                  <a:gd name="connsiteY2" fmla="*/ 365920 h 437358"/>
                  <a:gd name="connsiteX3" fmla="*/ 112712 w 1600200"/>
                  <a:gd name="connsiteY3" fmla="*/ 382589 h 437358"/>
                  <a:gd name="connsiteX0" fmla="*/ 112712 w 1714499"/>
                  <a:gd name="connsiteY0" fmla="*/ 365126 h 419895"/>
                  <a:gd name="connsiteX1" fmla="*/ 808037 w 1714499"/>
                  <a:gd name="connsiteY1" fmla="*/ 19844 h 419895"/>
                  <a:gd name="connsiteX2" fmla="*/ 1484312 w 1714499"/>
                  <a:gd name="connsiteY2" fmla="*/ 348457 h 419895"/>
                  <a:gd name="connsiteX3" fmla="*/ 112712 w 1714499"/>
                  <a:gd name="connsiteY3" fmla="*/ 365126 h 419895"/>
                  <a:gd name="connsiteX0" fmla="*/ 201612 w 1803399"/>
                  <a:gd name="connsiteY0" fmla="*/ 345282 h 400051"/>
                  <a:gd name="connsiteX1" fmla="*/ 896937 w 1803399"/>
                  <a:gd name="connsiteY1" fmla="*/ 0 h 400051"/>
                  <a:gd name="connsiteX2" fmla="*/ 1573212 w 1803399"/>
                  <a:gd name="connsiteY2" fmla="*/ 328613 h 400051"/>
                  <a:gd name="connsiteX3" fmla="*/ 201612 w 1803399"/>
                  <a:gd name="connsiteY3" fmla="*/ 345282 h 400051"/>
                  <a:gd name="connsiteX0" fmla="*/ 180181 w 1803399"/>
                  <a:gd name="connsiteY0" fmla="*/ 346920 h 401689"/>
                  <a:gd name="connsiteX1" fmla="*/ 896937 w 1803399"/>
                  <a:gd name="connsiteY1" fmla="*/ 0 h 401689"/>
                  <a:gd name="connsiteX2" fmla="*/ 1573212 w 1803399"/>
                  <a:gd name="connsiteY2" fmla="*/ 328613 h 401689"/>
                  <a:gd name="connsiteX3" fmla="*/ 180181 w 1803399"/>
                  <a:gd name="connsiteY3" fmla="*/ 346920 h 401689"/>
                  <a:gd name="connsiteX0" fmla="*/ 180181 w 1803399"/>
                  <a:gd name="connsiteY0" fmla="*/ 346920 h 407727"/>
                  <a:gd name="connsiteX1" fmla="*/ 896937 w 1803399"/>
                  <a:gd name="connsiteY1" fmla="*/ 0 h 407727"/>
                  <a:gd name="connsiteX2" fmla="*/ 1606550 w 1803399"/>
                  <a:gd name="connsiteY2" fmla="*/ 349907 h 407727"/>
                  <a:gd name="connsiteX3" fmla="*/ 180181 w 1803399"/>
                  <a:gd name="connsiteY3" fmla="*/ 346920 h 407727"/>
                  <a:gd name="connsiteX0" fmla="*/ 180181 w 1798637"/>
                  <a:gd name="connsiteY0" fmla="*/ 346920 h 407727"/>
                  <a:gd name="connsiteX1" fmla="*/ 896937 w 1798637"/>
                  <a:gd name="connsiteY1" fmla="*/ 0 h 407727"/>
                  <a:gd name="connsiteX2" fmla="*/ 1606550 w 1798637"/>
                  <a:gd name="connsiteY2" fmla="*/ 349907 h 407727"/>
                  <a:gd name="connsiteX3" fmla="*/ 180181 w 1798637"/>
                  <a:gd name="connsiteY3" fmla="*/ 346920 h 407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637" h="407727">
                    <a:moveTo>
                      <a:pt x="180181" y="346920"/>
                    </a:moveTo>
                    <a:cubicBezTo>
                      <a:pt x="61912" y="288602"/>
                      <a:pt x="0" y="35849"/>
                      <a:pt x="896937" y="0"/>
                    </a:cubicBezTo>
                    <a:cubicBezTo>
                      <a:pt x="1798637" y="34767"/>
                      <a:pt x="1726009" y="292087"/>
                      <a:pt x="1606550" y="349907"/>
                    </a:cubicBezTo>
                    <a:cubicBezTo>
                      <a:pt x="1487091" y="407727"/>
                      <a:pt x="298450" y="405238"/>
                      <a:pt x="180181" y="34692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Isosceles Triangle 202"/>
              <p:cNvSpPr/>
              <p:nvPr/>
            </p:nvSpPr>
            <p:spPr>
              <a:xfrm rot="5691143">
                <a:off x="3189641" y="-1752003"/>
                <a:ext cx="83461" cy="97868"/>
              </a:xfrm>
              <a:prstGeom prst="triangl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2430812" y="490125"/>
              <a:ext cx="1905305" cy="737952"/>
              <a:chOff x="2088356" y="-1928155"/>
              <a:chExt cx="2237581" cy="866648"/>
            </a:xfrm>
          </p:grpSpPr>
          <p:sp>
            <p:nvSpPr>
              <p:cNvPr id="205" name="Freeform 204"/>
              <p:cNvSpPr/>
              <p:nvPr/>
            </p:nvSpPr>
            <p:spPr>
              <a:xfrm>
                <a:off x="2088356" y="-1890712"/>
                <a:ext cx="2237581" cy="829205"/>
              </a:xfrm>
              <a:custGeom>
                <a:avLst/>
                <a:gdLst>
                  <a:gd name="connsiteX0" fmla="*/ 126206 w 1660524"/>
                  <a:gd name="connsiteY0" fmla="*/ 358776 h 416720"/>
                  <a:gd name="connsiteX1" fmla="*/ 792956 w 1660524"/>
                  <a:gd name="connsiteY1" fmla="*/ 1588 h 416720"/>
                  <a:gd name="connsiteX2" fmla="*/ 1550193 w 1660524"/>
                  <a:gd name="connsiteY2" fmla="*/ 349251 h 416720"/>
                  <a:gd name="connsiteX3" fmla="*/ 126206 w 1660524"/>
                  <a:gd name="connsiteY3" fmla="*/ 358776 h 416720"/>
                  <a:gd name="connsiteX0" fmla="*/ 121444 w 1661319"/>
                  <a:gd name="connsiteY0" fmla="*/ 346870 h 402830"/>
                  <a:gd name="connsiteX1" fmla="*/ 816769 w 1661319"/>
                  <a:gd name="connsiteY1" fmla="*/ 1588 h 402830"/>
                  <a:gd name="connsiteX2" fmla="*/ 1545431 w 1661319"/>
                  <a:gd name="connsiteY2" fmla="*/ 337345 h 402830"/>
                  <a:gd name="connsiteX3" fmla="*/ 121444 w 1661319"/>
                  <a:gd name="connsiteY3" fmla="*/ 346870 h 402830"/>
                  <a:gd name="connsiteX0" fmla="*/ 121444 w 1661319"/>
                  <a:gd name="connsiteY0" fmla="*/ 365126 h 421086"/>
                  <a:gd name="connsiteX1" fmla="*/ 816769 w 1661319"/>
                  <a:gd name="connsiteY1" fmla="*/ 19844 h 421086"/>
                  <a:gd name="connsiteX2" fmla="*/ 1545431 w 1661319"/>
                  <a:gd name="connsiteY2" fmla="*/ 355601 h 421086"/>
                  <a:gd name="connsiteX3" fmla="*/ 121444 w 1661319"/>
                  <a:gd name="connsiteY3" fmla="*/ 365126 h 421086"/>
                  <a:gd name="connsiteX0" fmla="*/ 121444 w 1661319"/>
                  <a:gd name="connsiteY0" fmla="*/ 382589 h 438549"/>
                  <a:gd name="connsiteX1" fmla="*/ 816769 w 1661319"/>
                  <a:gd name="connsiteY1" fmla="*/ 37307 h 438549"/>
                  <a:gd name="connsiteX2" fmla="*/ 1545431 w 1661319"/>
                  <a:gd name="connsiteY2" fmla="*/ 373064 h 438549"/>
                  <a:gd name="connsiteX3" fmla="*/ 121444 w 1661319"/>
                  <a:gd name="connsiteY3" fmla="*/ 382589 h 438549"/>
                  <a:gd name="connsiteX0" fmla="*/ 112712 w 1600200"/>
                  <a:gd name="connsiteY0" fmla="*/ 382589 h 437358"/>
                  <a:gd name="connsiteX1" fmla="*/ 808037 w 1600200"/>
                  <a:gd name="connsiteY1" fmla="*/ 37307 h 437358"/>
                  <a:gd name="connsiteX2" fmla="*/ 1484312 w 1600200"/>
                  <a:gd name="connsiteY2" fmla="*/ 365920 h 437358"/>
                  <a:gd name="connsiteX3" fmla="*/ 112712 w 1600200"/>
                  <a:gd name="connsiteY3" fmla="*/ 382589 h 437358"/>
                  <a:gd name="connsiteX0" fmla="*/ 112712 w 1714499"/>
                  <a:gd name="connsiteY0" fmla="*/ 365126 h 419895"/>
                  <a:gd name="connsiteX1" fmla="*/ 808037 w 1714499"/>
                  <a:gd name="connsiteY1" fmla="*/ 19844 h 419895"/>
                  <a:gd name="connsiteX2" fmla="*/ 1484312 w 1714499"/>
                  <a:gd name="connsiteY2" fmla="*/ 348457 h 419895"/>
                  <a:gd name="connsiteX3" fmla="*/ 112712 w 1714499"/>
                  <a:gd name="connsiteY3" fmla="*/ 365126 h 419895"/>
                  <a:gd name="connsiteX0" fmla="*/ 201612 w 1803399"/>
                  <a:gd name="connsiteY0" fmla="*/ 345282 h 400051"/>
                  <a:gd name="connsiteX1" fmla="*/ 896937 w 1803399"/>
                  <a:gd name="connsiteY1" fmla="*/ 0 h 400051"/>
                  <a:gd name="connsiteX2" fmla="*/ 1573212 w 1803399"/>
                  <a:gd name="connsiteY2" fmla="*/ 328613 h 400051"/>
                  <a:gd name="connsiteX3" fmla="*/ 201612 w 1803399"/>
                  <a:gd name="connsiteY3" fmla="*/ 345282 h 400051"/>
                  <a:gd name="connsiteX0" fmla="*/ 180181 w 1803399"/>
                  <a:gd name="connsiteY0" fmla="*/ 346920 h 401689"/>
                  <a:gd name="connsiteX1" fmla="*/ 896937 w 1803399"/>
                  <a:gd name="connsiteY1" fmla="*/ 0 h 401689"/>
                  <a:gd name="connsiteX2" fmla="*/ 1573212 w 1803399"/>
                  <a:gd name="connsiteY2" fmla="*/ 328613 h 401689"/>
                  <a:gd name="connsiteX3" fmla="*/ 180181 w 1803399"/>
                  <a:gd name="connsiteY3" fmla="*/ 346920 h 401689"/>
                  <a:gd name="connsiteX0" fmla="*/ 180181 w 1803399"/>
                  <a:gd name="connsiteY0" fmla="*/ 346920 h 407727"/>
                  <a:gd name="connsiteX1" fmla="*/ 896937 w 1803399"/>
                  <a:gd name="connsiteY1" fmla="*/ 0 h 407727"/>
                  <a:gd name="connsiteX2" fmla="*/ 1606550 w 1803399"/>
                  <a:gd name="connsiteY2" fmla="*/ 349907 h 407727"/>
                  <a:gd name="connsiteX3" fmla="*/ 180181 w 1803399"/>
                  <a:gd name="connsiteY3" fmla="*/ 346920 h 407727"/>
                  <a:gd name="connsiteX0" fmla="*/ 180181 w 1798637"/>
                  <a:gd name="connsiteY0" fmla="*/ 346920 h 407727"/>
                  <a:gd name="connsiteX1" fmla="*/ 896937 w 1798637"/>
                  <a:gd name="connsiteY1" fmla="*/ 0 h 407727"/>
                  <a:gd name="connsiteX2" fmla="*/ 1606550 w 1798637"/>
                  <a:gd name="connsiteY2" fmla="*/ 349907 h 407727"/>
                  <a:gd name="connsiteX3" fmla="*/ 180181 w 1798637"/>
                  <a:gd name="connsiteY3" fmla="*/ 346920 h 407727"/>
                  <a:gd name="connsiteX0" fmla="*/ 180181 w 1996281"/>
                  <a:gd name="connsiteY0" fmla="*/ 346920 h 407727"/>
                  <a:gd name="connsiteX1" fmla="*/ 896937 w 1996281"/>
                  <a:gd name="connsiteY1" fmla="*/ 0 h 407727"/>
                  <a:gd name="connsiteX2" fmla="*/ 1606550 w 1996281"/>
                  <a:gd name="connsiteY2" fmla="*/ 349907 h 407727"/>
                  <a:gd name="connsiteX3" fmla="*/ 180181 w 1996281"/>
                  <a:gd name="connsiteY3" fmla="*/ 346920 h 407727"/>
                  <a:gd name="connsiteX0" fmla="*/ 180181 w 1996281"/>
                  <a:gd name="connsiteY0" fmla="*/ 346920 h 428795"/>
                  <a:gd name="connsiteX1" fmla="*/ 896937 w 1996281"/>
                  <a:gd name="connsiteY1" fmla="*/ 0 h 428795"/>
                  <a:gd name="connsiteX2" fmla="*/ 1616075 w 1996281"/>
                  <a:gd name="connsiteY2" fmla="*/ 370975 h 428795"/>
                  <a:gd name="connsiteX3" fmla="*/ 180181 w 1996281"/>
                  <a:gd name="connsiteY3" fmla="*/ 346920 h 428795"/>
                  <a:gd name="connsiteX0" fmla="*/ 408781 w 2224881"/>
                  <a:gd name="connsiteY0" fmla="*/ 346920 h 428795"/>
                  <a:gd name="connsiteX1" fmla="*/ 1125537 w 2224881"/>
                  <a:gd name="connsiteY1" fmla="*/ 0 h 428795"/>
                  <a:gd name="connsiteX2" fmla="*/ 1844675 w 2224881"/>
                  <a:gd name="connsiteY2" fmla="*/ 370975 h 428795"/>
                  <a:gd name="connsiteX3" fmla="*/ 408781 w 2224881"/>
                  <a:gd name="connsiteY3" fmla="*/ 346920 h 428795"/>
                  <a:gd name="connsiteX0" fmla="*/ 399256 w 2224881"/>
                  <a:gd name="connsiteY0" fmla="*/ 363444 h 431549"/>
                  <a:gd name="connsiteX1" fmla="*/ 1125537 w 2224881"/>
                  <a:gd name="connsiteY1" fmla="*/ 0 h 431549"/>
                  <a:gd name="connsiteX2" fmla="*/ 1844675 w 2224881"/>
                  <a:gd name="connsiteY2" fmla="*/ 370975 h 431549"/>
                  <a:gd name="connsiteX3" fmla="*/ 399256 w 2224881"/>
                  <a:gd name="connsiteY3" fmla="*/ 363444 h 431549"/>
                  <a:gd name="connsiteX0" fmla="*/ 399256 w 2224881"/>
                  <a:gd name="connsiteY0" fmla="*/ 363444 h 431549"/>
                  <a:gd name="connsiteX1" fmla="*/ 1125537 w 2224881"/>
                  <a:gd name="connsiteY1" fmla="*/ 0 h 431549"/>
                  <a:gd name="connsiteX2" fmla="*/ 1844675 w 2224881"/>
                  <a:gd name="connsiteY2" fmla="*/ 370975 h 431549"/>
                  <a:gd name="connsiteX3" fmla="*/ 399256 w 2224881"/>
                  <a:gd name="connsiteY3" fmla="*/ 363444 h 431549"/>
                  <a:gd name="connsiteX0" fmla="*/ 402431 w 2228056"/>
                  <a:gd name="connsiteY0" fmla="*/ 363444 h 431549"/>
                  <a:gd name="connsiteX1" fmla="*/ 1128712 w 2228056"/>
                  <a:gd name="connsiteY1" fmla="*/ 0 h 431549"/>
                  <a:gd name="connsiteX2" fmla="*/ 1847850 w 2228056"/>
                  <a:gd name="connsiteY2" fmla="*/ 370975 h 431549"/>
                  <a:gd name="connsiteX3" fmla="*/ 402431 w 2228056"/>
                  <a:gd name="connsiteY3" fmla="*/ 363444 h 431549"/>
                  <a:gd name="connsiteX0" fmla="*/ 402431 w 2237581"/>
                  <a:gd name="connsiteY0" fmla="*/ 363444 h 431549"/>
                  <a:gd name="connsiteX1" fmla="*/ 1128712 w 2237581"/>
                  <a:gd name="connsiteY1" fmla="*/ 0 h 431549"/>
                  <a:gd name="connsiteX2" fmla="*/ 1847850 w 2237581"/>
                  <a:gd name="connsiteY2" fmla="*/ 370975 h 431549"/>
                  <a:gd name="connsiteX3" fmla="*/ 402431 w 2237581"/>
                  <a:gd name="connsiteY3" fmla="*/ 363444 h 431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37581" h="431549">
                    <a:moveTo>
                      <a:pt x="402431" y="363444"/>
                    </a:moveTo>
                    <a:cubicBezTo>
                      <a:pt x="244475" y="326401"/>
                      <a:pt x="0" y="40806"/>
                      <a:pt x="1128712" y="0"/>
                    </a:cubicBezTo>
                    <a:cubicBezTo>
                      <a:pt x="2237581" y="46747"/>
                      <a:pt x="1968897" y="310401"/>
                      <a:pt x="1847850" y="370975"/>
                    </a:cubicBezTo>
                    <a:cubicBezTo>
                      <a:pt x="1726803" y="431549"/>
                      <a:pt x="522287" y="425273"/>
                      <a:pt x="402431" y="363444"/>
                    </a:cubicBezTo>
                    <a:close/>
                  </a:path>
                </a:pathLst>
              </a:custGeom>
              <a:noFill/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Isosceles Triangle 205"/>
              <p:cNvSpPr/>
              <p:nvPr/>
            </p:nvSpPr>
            <p:spPr>
              <a:xfrm rot="5691143">
                <a:off x="3189641" y="-1935358"/>
                <a:ext cx="83461" cy="97868"/>
              </a:xfrm>
              <a:prstGeom prst="triangl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" name="Group 206"/>
            <p:cNvGrpSpPr/>
            <p:nvPr/>
          </p:nvGrpSpPr>
          <p:grpSpPr>
            <a:xfrm>
              <a:off x="2447035" y="331970"/>
              <a:ext cx="1951264" cy="933054"/>
              <a:chOff x="2107408" y="-2113892"/>
              <a:chExt cx="2291556" cy="1095775"/>
            </a:xfrm>
          </p:grpSpPr>
          <p:sp>
            <p:nvSpPr>
              <p:cNvPr id="208" name="Freeform 207"/>
              <p:cNvSpPr/>
              <p:nvPr/>
            </p:nvSpPr>
            <p:spPr>
              <a:xfrm>
                <a:off x="2107408" y="-2071687"/>
                <a:ext cx="2291556" cy="1053570"/>
              </a:xfrm>
              <a:custGeom>
                <a:avLst/>
                <a:gdLst>
                  <a:gd name="connsiteX0" fmla="*/ 126206 w 1660524"/>
                  <a:gd name="connsiteY0" fmla="*/ 358776 h 416720"/>
                  <a:gd name="connsiteX1" fmla="*/ 792956 w 1660524"/>
                  <a:gd name="connsiteY1" fmla="*/ 1588 h 416720"/>
                  <a:gd name="connsiteX2" fmla="*/ 1550193 w 1660524"/>
                  <a:gd name="connsiteY2" fmla="*/ 349251 h 416720"/>
                  <a:gd name="connsiteX3" fmla="*/ 126206 w 1660524"/>
                  <a:gd name="connsiteY3" fmla="*/ 358776 h 416720"/>
                  <a:gd name="connsiteX0" fmla="*/ 121444 w 1661319"/>
                  <a:gd name="connsiteY0" fmla="*/ 346870 h 402830"/>
                  <a:gd name="connsiteX1" fmla="*/ 816769 w 1661319"/>
                  <a:gd name="connsiteY1" fmla="*/ 1588 h 402830"/>
                  <a:gd name="connsiteX2" fmla="*/ 1545431 w 1661319"/>
                  <a:gd name="connsiteY2" fmla="*/ 337345 h 402830"/>
                  <a:gd name="connsiteX3" fmla="*/ 121444 w 1661319"/>
                  <a:gd name="connsiteY3" fmla="*/ 346870 h 402830"/>
                  <a:gd name="connsiteX0" fmla="*/ 121444 w 1661319"/>
                  <a:gd name="connsiteY0" fmla="*/ 365126 h 421086"/>
                  <a:gd name="connsiteX1" fmla="*/ 816769 w 1661319"/>
                  <a:gd name="connsiteY1" fmla="*/ 19844 h 421086"/>
                  <a:gd name="connsiteX2" fmla="*/ 1545431 w 1661319"/>
                  <a:gd name="connsiteY2" fmla="*/ 355601 h 421086"/>
                  <a:gd name="connsiteX3" fmla="*/ 121444 w 1661319"/>
                  <a:gd name="connsiteY3" fmla="*/ 365126 h 421086"/>
                  <a:gd name="connsiteX0" fmla="*/ 121444 w 1661319"/>
                  <a:gd name="connsiteY0" fmla="*/ 382589 h 438549"/>
                  <a:gd name="connsiteX1" fmla="*/ 816769 w 1661319"/>
                  <a:gd name="connsiteY1" fmla="*/ 37307 h 438549"/>
                  <a:gd name="connsiteX2" fmla="*/ 1545431 w 1661319"/>
                  <a:gd name="connsiteY2" fmla="*/ 373064 h 438549"/>
                  <a:gd name="connsiteX3" fmla="*/ 121444 w 1661319"/>
                  <a:gd name="connsiteY3" fmla="*/ 382589 h 438549"/>
                  <a:gd name="connsiteX0" fmla="*/ 112712 w 1600200"/>
                  <a:gd name="connsiteY0" fmla="*/ 382589 h 437358"/>
                  <a:gd name="connsiteX1" fmla="*/ 808037 w 1600200"/>
                  <a:gd name="connsiteY1" fmla="*/ 37307 h 437358"/>
                  <a:gd name="connsiteX2" fmla="*/ 1484312 w 1600200"/>
                  <a:gd name="connsiteY2" fmla="*/ 365920 h 437358"/>
                  <a:gd name="connsiteX3" fmla="*/ 112712 w 1600200"/>
                  <a:gd name="connsiteY3" fmla="*/ 382589 h 437358"/>
                  <a:gd name="connsiteX0" fmla="*/ 112712 w 1714499"/>
                  <a:gd name="connsiteY0" fmla="*/ 365126 h 419895"/>
                  <a:gd name="connsiteX1" fmla="*/ 808037 w 1714499"/>
                  <a:gd name="connsiteY1" fmla="*/ 19844 h 419895"/>
                  <a:gd name="connsiteX2" fmla="*/ 1484312 w 1714499"/>
                  <a:gd name="connsiteY2" fmla="*/ 348457 h 419895"/>
                  <a:gd name="connsiteX3" fmla="*/ 112712 w 1714499"/>
                  <a:gd name="connsiteY3" fmla="*/ 365126 h 419895"/>
                  <a:gd name="connsiteX0" fmla="*/ 201612 w 1803399"/>
                  <a:gd name="connsiteY0" fmla="*/ 345282 h 400051"/>
                  <a:gd name="connsiteX1" fmla="*/ 896937 w 1803399"/>
                  <a:gd name="connsiteY1" fmla="*/ 0 h 400051"/>
                  <a:gd name="connsiteX2" fmla="*/ 1573212 w 1803399"/>
                  <a:gd name="connsiteY2" fmla="*/ 328613 h 400051"/>
                  <a:gd name="connsiteX3" fmla="*/ 201612 w 1803399"/>
                  <a:gd name="connsiteY3" fmla="*/ 345282 h 400051"/>
                  <a:gd name="connsiteX0" fmla="*/ 180181 w 1803399"/>
                  <a:gd name="connsiteY0" fmla="*/ 346920 h 401689"/>
                  <a:gd name="connsiteX1" fmla="*/ 896937 w 1803399"/>
                  <a:gd name="connsiteY1" fmla="*/ 0 h 401689"/>
                  <a:gd name="connsiteX2" fmla="*/ 1573212 w 1803399"/>
                  <a:gd name="connsiteY2" fmla="*/ 328613 h 401689"/>
                  <a:gd name="connsiteX3" fmla="*/ 180181 w 1803399"/>
                  <a:gd name="connsiteY3" fmla="*/ 346920 h 401689"/>
                  <a:gd name="connsiteX0" fmla="*/ 180181 w 1803399"/>
                  <a:gd name="connsiteY0" fmla="*/ 346920 h 407727"/>
                  <a:gd name="connsiteX1" fmla="*/ 896937 w 1803399"/>
                  <a:gd name="connsiteY1" fmla="*/ 0 h 407727"/>
                  <a:gd name="connsiteX2" fmla="*/ 1606550 w 1803399"/>
                  <a:gd name="connsiteY2" fmla="*/ 349907 h 407727"/>
                  <a:gd name="connsiteX3" fmla="*/ 180181 w 1803399"/>
                  <a:gd name="connsiteY3" fmla="*/ 346920 h 407727"/>
                  <a:gd name="connsiteX0" fmla="*/ 180181 w 1798637"/>
                  <a:gd name="connsiteY0" fmla="*/ 346920 h 407727"/>
                  <a:gd name="connsiteX1" fmla="*/ 896937 w 1798637"/>
                  <a:gd name="connsiteY1" fmla="*/ 0 h 407727"/>
                  <a:gd name="connsiteX2" fmla="*/ 1606550 w 1798637"/>
                  <a:gd name="connsiteY2" fmla="*/ 349907 h 407727"/>
                  <a:gd name="connsiteX3" fmla="*/ 180181 w 1798637"/>
                  <a:gd name="connsiteY3" fmla="*/ 346920 h 407727"/>
                  <a:gd name="connsiteX0" fmla="*/ 180181 w 1996281"/>
                  <a:gd name="connsiteY0" fmla="*/ 346920 h 407727"/>
                  <a:gd name="connsiteX1" fmla="*/ 896937 w 1996281"/>
                  <a:gd name="connsiteY1" fmla="*/ 0 h 407727"/>
                  <a:gd name="connsiteX2" fmla="*/ 1606550 w 1996281"/>
                  <a:gd name="connsiteY2" fmla="*/ 349907 h 407727"/>
                  <a:gd name="connsiteX3" fmla="*/ 180181 w 1996281"/>
                  <a:gd name="connsiteY3" fmla="*/ 346920 h 407727"/>
                  <a:gd name="connsiteX0" fmla="*/ 180181 w 1996281"/>
                  <a:gd name="connsiteY0" fmla="*/ 346920 h 428795"/>
                  <a:gd name="connsiteX1" fmla="*/ 896937 w 1996281"/>
                  <a:gd name="connsiteY1" fmla="*/ 0 h 428795"/>
                  <a:gd name="connsiteX2" fmla="*/ 1616075 w 1996281"/>
                  <a:gd name="connsiteY2" fmla="*/ 370975 h 428795"/>
                  <a:gd name="connsiteX3" fmla="*/ 180181 w 1996281"/>
                  <a:gd name="connsiteY3" fmla="*/ 346920 h 428795"/>
                  <a:gd name="connsiteX0" fmla="*/ 408781 w 2224881"/>
                  <a:gd name="connsiteY0" fmla="*/ 346920 h 428795"/>
                  <a:gd name="connsiteX1" fmla="*/ 1125537 w 2224881"/>
                  <a:gd name="connsiteY1" fmla="*/ 0 h 428795"/>
                  <a:gd name="connsiteX2" fmla="*/ 1844675 w 2224881"/>
                  <a:gd name="connsiteY2" fmla="*/ 370975 h 428795"/>
                  <a:gd name="connsiteX3" fmla="*/ 408781 w 2224881"/>
                  <a:gd name="connsiteY3" fmla="*/ 346920 h 428795"/>
                  <a:gd name="connsiteX0" fmla="*/ 399256 w 2224881"/>
                  <a:gd name="connsiteY0" fmla="*/ 363444 h 431549"/>
                  <a:gd name="connsiteX1" fmla="*/ 1125537 w 2224881"/>
                  <a:gd name="connsiteY1" fmla="*/ 0 h 431549"/>
                  <a:gd name="connsiteX2" fmla="*/ 1844675 w 2224881"/>
                  <a:gd name="connsiteY2" fmla="*/ 370975 h 431549"/>
                  <a:gd name="connsiteX3" fmla="*/ 399256 w 2224881"/>
                  <a:gd name="connsiteY3" fmla="*/ 363444 h 431549"/>
                  <a:gd name="connsiteX0" fmla="*/ 399256 w 2224881"/>
                  <a:gd name="connsiteY0" fmla="*/ 363444 h 431549"/>
                  <a:gd name="connsiteX1" fmla="*/ 1125537 w 2224881"/>
                  <a:gd name="connsiteY1" fmla="*/ 0 h 431549"/>
                  <a:gd name="connsiteX2" fmla="*/ 1844675 w 2224881"/>
                  <a:gd name="connsiteY2" fmla="*/ 370975 h 431549"/>
                  <a:gd name="connsiteX3" fmla="*/ 399256 w 2224881"/>
                  <a:gd name="connsiteY3" fmla="*/ 363444 h 431549"/>
                  <a:gd name="connsiteX0" fmla="*/ 402431 w 2228056"/>
                  <a:gd name="connsiteY0" fmla="*/ 363444 h 431549"/>
                  <a:gd name="connsiteX1" fmla="*/ 1128712 w 2228056"/>
                  <a:gd name="connsiteY1" fmla="*/ 0 h 431549"/>
                  <a:gd name="connsiteX2" fmla="*/ 1847850 w 2228056"/>
                  <a:gd name="connsiteY2" fmla="*/ 370975 h 431549"/>
                  <a:gd name="connsiteX3" fmla="*/ 402431 w 2228056"/>
                  <a:gd name="connsiteY3" fmla="*/ 363444 h 431549"/>
                  <a:gd name="connsiteX0" fmla="*/ 402431 w 2237581"/>
                  <a:gd name="connsiteY0" fmla="*/ 363444 h 431549"/>
                  <a:gd name="connsiteX1" fmla="*/ 1128712 w 2237581"/>
                  <a:gd name="connsiteY1" fmla="*/ 0 h 431549"/>
                  <a:gd name="connsiteX2" fmla="*/ 1847850 w 2237581"/>
                  <a:gd name="connsiteY2" fmla="*/ 370975 h 431549"/>
                  <a:gd name="connsiteX3" fmla="*/ 402431 w 2237581"/>
                  <a:gd name="connsiteY3" fmla="*/ 363444 h 431549"/>
                  <a:gd name="connsiteX0" fmla="*/ 392906 w 2237581"/>
                  <a:gd name="connsiteY0" fmla="*/ 444411 h 526010"/>
                  <a:gd name="connsiteX1" fmla="*/ 1128712 w 2237581"/>
                  <a:gd name="connsiteY1" fmla="*/ 0 h 526010"/>
                  <a:gd name="connsiteX2" fmla="*/ 1838325 w 2237581"/>
                  <a:gd name="connsiteY2" fmla="*/ 451942 h 526010"/>
                  <a:gd name="connsiteX3" fmla="*/ 392906 w 2237581"/>
                  <a:gd name="connsiteY3" fmla="*/ 444411 h 526010"/>
                  <a:gd name="connsiteX0" fmla="*/ 392906 w 2291556"/>
                  <a:gd name="connsiteY0" fmla="*/ 444411 h 526010"/>
                  <a:gd name="connsiteX1" fmla="*/ 1128712 w 2291556"/>
                  <a:gd name="connsiteY1" fmla="*/ 0 h 526010"/>
                  <a:gd name="connsiteX2" fmla="*/ 1838325 w 2291556"/>
                  <a:gd name="connsiteY2" fmla="*/ 451942 h 526010"/>
                  <a:gd name="connsiteX3" fmla="*/ 392906 w 2291556"/>
                  <a:gd name="connsiteY3" fmla="*/ 444411 h 526010"/>
                  <a:gd name="connsiteX0" fmla="*/ 392906 w 2291556"/>
                  <a:gd name="connsiteY0" fmla="*/ 444411 h 544186"/>
                  <a:gd name="connsiteX1" fmla="*/ 1128712 w 2291556"/>
                  <a:gd name="connsiteY1" fmla="*/ 0 h 544186"/>
                  <a:gd name="connsiteX2" fmla="*/ 1854200 w 2291556"/>
                  <a:gd name="connsiteY2" fmla="*/ 470118 h 544186"/>
                  <a:gd name="connsiteX3" fmla="*/ 392906 w 2291556"/>
                  <a:gd name="connsiteY3" fmla="*/ 444411 h 544186"/>
                  <a:gd name="connsiteX0" fmla="*/ 373856 w 2291556"/>
                  <a:gd name="connsiteY0" fmla="*/ 469197 h 548317"/>
                  <a:gd name="connsiteX1" fmla="*/ 1128712 w 2291556"/>
                  <a:gd name="connsiteY1" fmla="*/ 0 h 548317"/>
                  <a:gd name="connsiteX2" fmla="*/ 1854200 w 2291556"/>
                  <a:gd name="connsiteY2" fmla="*/ 470118 h 548317"/>
                  <a:gd name="connsiteX3" fmla="*/ 373856 w 2291556"/>
                  <a:gd name="connsiteY3" fmla="*/ 469197 h 548317"/>
                  <a:gd name="connsiteX0" fmla="*/ 373856 w 2291556"/>
                  <a:gd name="connsiteY0" fmla="*/ 469197 h 548317"/>
                  <a:gd name="connsiteX1" fmla="*/ 1128712 w 2291556"/>
                  <a:gd name="connsiteY1" fmla="*/ 0 h 548317"/>
                  <a:gd name="connsiteX2" fmla="*/ 1854200 w 2291556"/>
                  <a:gd name="connsiteY2" fmla="*/ 470118 h 548317"/>
                  <a:gd name="connsiteX3" fmla="*/ 373856 w 2291556"/>
                  <a:gd name="connsiteY3" fmla="*/ 469197 h 548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556" h="548317">
                    <a:moveTo>
                      <a:pt x="373856" y="469197"/>
                    </a:moveTo>
                    <a:cubicBezTo>
                      <a:pt x="130175" y="389192"/>
                      <a:pt x="0" y="40806"/>
                      <a:pt x="1128712" y="0"/>
                    </a:cubicBezTo>
                    <a:cubicBezTo>
                      <a:pt x="2291556" y="68228"/>
                      <a:pt x="1980009" y="391919"/>
                      <a:pt x="1854200" y="470118"/>
                    </a:cubicBezTo>
                    <a:cubicBezTo>
                      <a:pt x="1728391" y="548317"/>
                      <a:pt x="493712" y="531026"/>
                      <a:pt x="373856" y="469197"/>
                    </a:cubicBezTo>
                    <a:close/>
                  </a:path>
                </a:pathLst>
              </a:custGeom>
              <a:noFill/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Isosceles Triangle 208"/>
              <p:cNvSpPr/>
              <p:nvPr/>
            </p:nvSpPr>
            <p:spPr>
              <a:xfrm rot="5691143">
                <a:off x="3187260" y="-2121095"/>
                <a:ext cx="83461" cy="97868"/>
              </a:xfrm>
              <a:prstGeom prst="triangl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 flipV="1">
              <a:off x="2686296" y="1264008"/>
              <a:ext cx="1362573" cy="376581"/>
              <a:chOff x="2406651" y="-1549537"/>
              <a:chExt cx="1600200" cy="442255"/>
            </a:xfrm>
          </p:grpSpPr>
          <p:sp>
            <p:nvSpPr>
              <p:cNvPr id="211" name="Freeform 210"/>
              <p:cNvSpPr/>
              <p:nvPr/>
            </p:nvSpPr>
            <p:spPr>
              <a:xfrm>
                <a:off x="2406651" y="-1544640"/>
                <a:ext cx="1600200" cy="437358"/>
              </a:xfrm>
              <a:custGeom>
                <a:avLst/>
                <a:gdLst>
                  <a:gd name="connsiteX0" fmla="*/ 126206 w 1660524"/>
                  <a:gd name="connsiteY0" fmla="*/ 358776 h 416720"/>
                  <a:gd name="connsiteX1" fmla="*/ 792956 w 1660524"/>
                  <a:gd name="connsiteY1" fmla="*/ 1588 h 416720"/>
                  <a:gd name="connsiteX2" fmla="*/ 1550193 w 1660524"/>
                  <a:gd name="connsiteY2" fmla="*/ 349251 h 416720"/>
                  <a:gd name="connsiteX3" fmla="*/ 126206 w 1660524"/>
                  <a:gd name="connsiteY3" fmla="*/ 358776 h 416720"/>
                  <a:gd name="connsiteX0" fmla="*/ 121444 w 1661319"/>
                  <a:gd name="connsiteY0" fmla="*/ 346870 h 402830"/>
                  <a:gd name="connsiteX1" fmla="*/ 816769 w 1661319"/>
                  <a:gd name="connsiteY1" fmla="*/ 1588 h 402830"/>
                  <a:gd name="connsiteX2" fmla="*/ 1545431 w 1661319"/>
                  <a:gd name="connsiteY2" fmla="*/ 337345 h 402830"/>
                  <a:gd name="connsiteX3" fmla="*/ 121444 w 1661319"/>
                  <a:gd name="connsiteY3" fmla="*/ 346870 h 402830"/>
                  <a:gd name="connsiteX0" fmla="*/ 121444 w 1661319"/>
                  <a:gd name="connsiteY0" fmla="*/ 365126 h 421086"/>
                  <a:gd name="connsiteX1" fmla="*/ 816769 w 1661319"/>
                  <a:gd name="connsiteY1" fmla="*/ 19844 h 421086"/>
                  <a:gd name="connsiteX2" fmla="*/ 1545431 w 1661319"/>
                  <a:gd name="connsiteY2" fmla="*/ 355601 h 421086"/>
                  <a:gd name="connsiteX3" fmla="*/ 121444 w 1661319"/>
                  <a:gd name="connsiteY3" fmla="*/ 365126 h 421086"/>
                  <a:gd name="connsiteX0" fmla="*/ 121444 w 1661319"/>
                  <a:gd name="connsiteY0" fmla="*/ 382589 h 438549"/>
                  <a:gd name="connsiteX1" fmla="*/ 816769 w 1661319"/>
                  <a:gd name="connsiteY1" fmla="*/ 37307 h 438549"/>
                  <a:gd name="connsiteX2" fmla="*/ 1545431 w 1661319"/>
                  <a:gd name="connsiteY2" fmla="*/ 373064 h 438549"/>
                  <a:gd name="connsiteX3" fmla="*/ 121444 w 1661319"/>
                  <a:gd name="connsiteY3" fmla="*/ 382589 h 438549"/>
                  <a:gd name="connsiteX0" fmla="*/ 112712 w 1600200"/>
                  <a:gd name="connsiteY0" fmla="*/ 382589 h 437358"/>
                  <a:gd name="connsiteX1" fmla="*/ 808037 w 1600200"/>
                  <a:gd name="connsiteY1" fmla="*/ 37307 h 437358"/>
                  <a:gd name="connsiteX2" fmla="*/ 1484312 w 1600200"/>
                  <a:gd name="connsiteY2" fmla="*/ 365920 h 437358"/>
                  <a:gd name="connsiteX3" fmla="*/ 112712 w 1600200"/>
                  <a:gd name="connsiteY3" fmla="*/ 382589 h 43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0200" h="437358">
                    <a:moveTo>
                      <a:pt x="112712" y="382589"/>
                    </a:moveTo>
                    <a:cubicBezTo>
                      <a:pt x="0" y="327820"/>
                      <a:pt x="311150" y="17463"/>
                      <a:pt x="808037" y="37307"/>
                    </a:cubicBezTo>
                    <a:cubicBezTo>
                      <a:pt x="1207293" y="0"/>
                      <a:pt x="1600200" y="308373"/>
                      <a:pt x="1484312" y="365920"/>
                    </a:cubicBezTo>
                    <a:cubicBezTo>
                      <a:pt x="1368425" y="423467"/>
                      <a:pt x="225424" y="437358"/>
                      <a:pt x="112712" y="382589"/>
                    </a:cubicBezTo>
                    <a:close/>
                  </a:path>
                </a:pathLst>
              </a:custGeom>
              <a:noFill/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Isosceles Triangle 211"/>
              <p:cNvSpPr/>
              <p:nvPr/>
            </p:nvSpPr>
            <p:spPr>
              <a:xfrm rot="5691143">
                <a:off x="3184878" y="-1556740"/>
                <a:ext cx="83461" cy="97868"/>
              </a:xfrm>
              <a:prstGeom prst="triangl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3" name="Group 212"/>
            <p:cNvGrpSpPr/>
            <p:nvPr/>
          </p:nvGrpSpPr>
          <p:grpSpPr>
            <a:xfrm flipV="1">
              <a:off x="2608569" y="1258561"/>
              <a:ext cx="1531543" cy="536803"/>
              <a:chOff x="2315369" y="-1744800"/>
              <a:chExt cx="1798637" cy="643915"/>
            </a:xfrm>
          </p:grpSpPr>
          <p:sp>
            <p:nvSpPr>
              <p:cNvPr id="214" name="Freeform 213"/>
              <p:cNvSpPr/>
              <p:nvPr/>
            </p:nvSpPr>
            <p:spPr>
              <a:xfrm>
                <a:off x="2315369" y="-1693604"/>
                <a:ext cx="1798637" cy="592719"/>
              </a:xfrm>
              <a:custGeom>
                <a:avLst/>
                <a:gdLst>
                  <a:gd name="connsiteX0" fmla="*/ 126206 w 1660524"/>
                  <a:gd name="connsiteY0" fmla="*/ 358776 h 416720"/>
                  <a:gd name="connsiteX1" fmla="*/ 792956 w 1660524"/>
                  <a:gd name="connsiteY1" fmla="*/ 1588 h 416720"/>
                  <a:gd name="connsiteX2" fmla="*/ 1550193 w 1660524"/>
                  <a:gd name="connsiteY2" fmla="*/ 349251 h 416720"/>
                  <a:gd name="connsiteX3" fmla="*/ 126206 w 1660524"/>
                  <a:gd name="connsiteY3" fmla="*/ 358776 h 416720"/>
                  <a:gd name="connsiteX0" fmla="*/ 121444 w 1661319"/>
                  <a:gd name="connsiteY0" fmla="*/ 346870 h 402830"/>
                  <a:gd name="connsiteX1" fmla="*/ 816769 w 1661319"/>
                  <a:gd name="connsiteY1" fmla="*/ 1588 h 402830"/>
                  <a:gd name="connsiteX2" fmla="*/ 1545431 w 1661319"/>
                  <a:gd name="connsiteY2" fmla="*/ 337345 h 402830"/>
                  <a:gd name="connsiteX3" fmla="*/ 121444 w 1661319"/>
                  <a:gd name="connsiteY3" fmla="*/ 346870 h 402830"/>
                  <a:gd name="connsiteX0" fmla="*/ 121444 w 1661319"/>
                  <a:gd name="connsiteY0" fmla="*/ 365126 h 421086"/>
                  <a:gd name="connsiteX1" fmla="*/ 816769 w 1661319"/>
                  <a:gd name="connsiteY1" fmla="*/ 19844 h 421086"/>
                  <a:gd name="connsiteX2" fmla="*/ 1545431 w 1661319"/>
                  <a:gd name="connsiteY2" fmla="*/ 355601 h 421086"/>
                  <a:gd name="connsiteX3" fmla="*/ 121444 w 1661319"/>
                  <a:gd name="connsiteY3" fmla="*/ 365126 h 421086"/>
                  <a:gd name="connsiteX0" fmla="*/ 121444 w 1661319"/>
                  <a:gd name="connsiteY0" fmla="*/ 382589 h 438549"/>
                  <a:gd name="connsiteX1" fmla="*/ 816769 w 1661319"/>
                  <a:gd name="connsiteY1" fmla="*/ 37307 h 438549"/>
                  <a:gd name="connsiteX2" fmla="*/ 1545431 w 1661319"/>
                  <a:gd name="connsiteY2" fmla="*/ 373064 h 438549"/>
                  <a:gd name="connsiteX3" fmla="*/ 121444 w 1661319"/>
                  <a:gd name="connsiteY3" fmla="*/ 382589 h 438549"/>
                  <a:gd name="connsiteX0" fmla="*/ 112712 w 1600200"/>
                  <a:gd name="connsiteY0" fmla="*/ 382589 h 437358"/>
                  <a:gd name="connsiteX1" fmla="*/ 808037 w 1600200"/>
                  <a:gd name="connsiteY1" fmla="*/ 37307 h 437358"/>
                  <a:gd name="connsiteX2" fmla="*/ 1484312 w 1600200"/>
                  <a:gd name="connsiteY2" fmla="*/ 365920 h 437358"/>
                  <a:gd name="connsiteX3" fmla="*/ 112712 w 1600200"/>
                  <a:gd name="connsiteY3" fmla="*/ 382589 h 437358"/>
                  <a:gd name="connsiteX0" fmla="*/ 112712 w 1714499"/>
                  <a:gd name="connsiteY0" fmla="*/ 365126 h 419895"/>
                  <a:gd name="connsiteX1" fmla="*/ 808037 w 1714499"/>
                  <a:gd name="connsiteY1" fmla="*/ 19844 h 419895"/>
                  <a:gd name="connsiteX2" fmla="*/ 1484312 w 1714499"/>
                  <a:gd name="connsiteY2" fmla="*/ 348457 h 419895"/>
                  <a:gd name="connsiteX3" fmla="*/ 112712 w 1714499"/>
                  <a:gd name="connsiteY3" fmla="*/ 365126 h 419895"/>
                  <a:gd name="connsiteX0" fmla="*/ 201612 w 1803399"/>
                  <a:gd name="connsiteY0" fmla="*/ 345282 h 400051"/>
                  <a:gd name="connsiteX1" fmla="*/ 896937 w 1803399"/>
                  <a:gd name="connsiteY1" fmla="*/ 0 h 400051"/>
                  <a:gd name="connsiteX2" fmla="*/ 1573212 w 1803399"/>
                  <a:gd name="connsiteY2" fmla="*/ 328613 h 400051"/>
                  <a:gd name="connsiteX3" fmla="*/ 201612 w 1803399"/>
                  <a:gd name="connsiteY3" fmla="*/ 345282 h 400051"/>
                  <a:gd name="connsiteX0" fmla="*/ 180181 w 1803399"/>
                  <a:gd name="connsiteY0" fmla="*/ 346920 h 401689"/>
                  <a:gd name="connsiteX1" fmla="*/ 896937 w 1803399"/>
                  <a:gd name="connsiteY1" fmla="*/ 0 h 401689"/>
                  <a:gd name="connsiteX2" fmla="*/ 1573212 w 1803399"/>
                  <a:gd name="connsiteY2" fmla="*/ 328613 h 401689"/>
                  <a:gd name="connsiteX3" fmla="*/ 180181 w 1803399"/>
                  <a:gd name="connsiteY3" fmla="*/ 346920 h 401689"/>
                  <a:gd name="connsiteX0" fmla="*/ 180181 w 1803399"/>
                  <a:gd name="connsiteY0" fmla="*/ 346920 h 407727"/>
                  <a:gd name="connsiteX1" fmla="*/ 896937 w 1803399"/>
                  <a:gd name="connsiteY1" fmla="*/ 0 h 407727"/>
                  <a:gd name="connsiteX2" fmla="*/ 1606550 w 1803399"/>
                  <a:gd name="connsiteY2" fmla="*/ 349907 h 407727"/>
                  <a:gd name="connsiteX3" fmla="*/ 180181 w 1803399"/>
                  <a:gd name="connsiteY3" fmla="*/ 346920 h 407727"/>
                  <a:gd name="connsiteX0" fmla="*/ 180181 w 1798637"/>
                  <a:gd name="connsiteY0" fmla="*/ 346920 h 407727"/>
                  <a:gd name="connsiteX1" fmla="*/ 896937 w 1798637"/>
                  <a:gd name="connsiteY1" fmla="*/ 0 h 407727"/>
                  <a:gd name="connsiteX2" fmla="*/ 1606550 w 1798637"/>
                  <a:gd name="connsiteY2" fmla="*/ 349907 h 407727"/>
                  <a:gd name="connsiteX3" fmla="*/ 180181 w 1798637"/>
                  <a:gd name="connsiteY3" fmla="*/ 346920 h 407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8637" h="407727">
                    <a:moveTo>
                      <a:pt x="180181" y="346920"/>
                    </a:moveTo>
                    <a:cubicBezTo>
                      <a:pt x="61912" y="288602"/>
                      <a:pt x="0" y="35849"/>
                      <a:pt x="896937" y="0"/>
                    </a:cubicBezTo>
                    <a:cubicBezTo>
                      <a:pt x="1798637" y="34767"/>
                      <a:pt x="1726009" y="292087"/>
                      <a:pt x="1606550" y="349907"/>
                    </a:cubicBezTo>
                    <a:cubicBezTo>
                      <a:pt x="1487091" y="407727"/>
                      <a:pt x="298450" y="405238"/>
                      <a:pt x="180181" y="34692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Isosceles Triangle 214"/>
              <p:cNvSpPr/>
              <p:nvPr/>
            </p:nvSpPr>
            <p:spPr>
              <a:xfrm rot="5691143">
                <a:off x="3189641" y="-1752003"/>
                <a:ext cx="83461" cy="97868"/>
              </a:xfrm>
              <a:prstGeom prst="triangl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6" name="Group 215"/>
            <p:cNvGrpSpPr/>
            <p:nvPr/>
          </p:nvGrpSpPr>
          <p:grpSpPr>
            <a:xfrm flipV="1">
              <a:off x="2415267" y="1225031"/>
              <a:ext cx="1905305" cy="720379"/>
              <a:chOff x="2088356" y="-1928155"/>
              <a:chExt cx="2237581" cy="866648"/>
            </a:xfrm>
          </p:grpSpPr>
          <p:sp>
            <p:nvSpPr>
              <p:cNvPr id="217" name="Freeform 216"/>
              <p:cNvSpPr/>
              <p:nvPr/>
            </p:nvSpPr>
            <p:spPr>
              <a:xfrm>
                <a:off x="2088356" y="-1890712"/>
                <a:ext cx="2237581" cy="829205"/>
              </a:xfrm>
              <a:custGeom>
                <a:avLst/>
                <a:gdLst>
                  <a:gd name="connsiteX0" fmla="*/ 126206 w 1660524"/>
                  <a:gd name="connsiteY0" fmla="*/ 358776 h 416720"/>
                  <a:gd name="connsiteX1" fmla="*/ 792956 w 1660524"/>
                  <a:gd name="connsiteY1" fmla="*/ 1588 h 416720"/>
                  <a:gd name="connsiteX2" fmla="*/ 1550193 w 1660524"/>
                  <a:gd name="connsiteY2" fmla="*/ 349251 h 416720"/>
                  <a:gd name="connsiteX3" fmla="*/ 126206 w 1660524"/>
                  <a:gd name="connsiteY3" fmla="*/ 358776 h 416720"/>
                  <a:gd name="connsiteX0" fmla="*/ 121444 w 1661319"/>
                  <a:gd name="connsiteY0" fmla="*/ 346870 h 402830"/>
                  <a:gd name="connsiteX1" fmla="*/ 816769 w 1661319"/>
                  <a:gd name="connsiteY1" fmla="*/ 1588 h 402830"/>
                  <a:gd name="connsiteX2" fmla="*/ 1545431 w 1661319"/>
                  <a:gd name="connsiteY2" fmla="*/ 337345 h 402830"/>
                  <a:gd name="connsiteX3" fmla="*/ 121444 w 1661319"/>
                  <a:gd name="connsiteY3" fmla="*/ 346870 h 402830"/>
                  <a:gd name="connsiteX0" fmla="*/ 121444 w 1661319"/>
                  <a:gd name="connsiteY0" fmla="*/ 365126 h 421086"/>
                  <a:gd name="connsiteX1" fmla="*/ 816769 w 1661319"/>
                  <a:gd name="connsiteY1" fmla="*/ 19844 h 421086"/>
                  <a:gd name="connsiteX2" fmla="*/ 1545431 w 1661319"/>
                  <a:gd name="connsiteY2" fmla="*/ 355601 h 421086"/>
                  <a:gd name="connsiteX3" fmla="*/ 121444 w 1661319"/>
                  <a:gd name="connsiteY3" fmla="*/ 365126 h 421086"/>
                  <a:gd name="connsiteX0" fmla="*/ 121444 w 1661319"/>
                  <a:gd name="connsiteY0" fmla="*/ 382589 h 438549"/>
                  <a:gd name="connsiteX1" fmla="*/ 816769 w 1661319"/>
                  <a:gd name="connsiteY1" fmla="*/ 37307 h 438549"/>
                  <a:gd name="connsiteX2" fmla="*/ 1545431 w 1661319"/>
                  <a:gd name="connsiteY2" fmla="*/ 373064 h 438549"/>
                  <a:gd name="connsiteX3" fmla="*/ 121444 w 1661319"/>
                  <a:gd name="connsiteY3" fmla="*/ 382589 h 438549"/>
                  <a:gd name="connsiteX0" fmla="*/ 112712 w 1600200"/>
                  <a:gd name="connsiteY0" fmla="*/ 382589 h 437358"/>
                  <a:gd name="connsiteX1" fmla="*/ 808037 w 1600200"/>
                  <a:gd name="connsiteY1" fmla="*/ 37307 h 437358"/>
                  <a:gd name="connsiteX2" fmla="*/ 1484312 w 1600200"/>
                  <a:gd name="connsiteY2" fmla="*/ 365920 h 437358"/>
                  <a:gd name="connsiteX3" fmla="*/ 112712 w 1600200"/>
                  <a:gd name="connsiteY3" fmla="*/ 382589 h 437358"/>
                  <a:gd name="connsiteX0" fmla="*/ 112712 w 1714499"/>
                  <a:gd name="connsiteY0" fmla="*/ 365126 h 419895"/>
                  <a:gd name="connsiteX1" fmla="*/ 808037 w 1714499"/>
                  <a:gd name="connsiteY1" fmla="*/ 19844 h 419895"/>
                  <a:gd name="connsiteX2" fmla="*/ 1484312 w 1714499"/>
                  <a:gd name="connsiteY2" fmla="*/ 348457 h 419895"/>
                  <a:gd name="connsiteX3" fmla="*/ 112712 w 1714499"/>
                  <a:gd name="connsiteY3" fmla="*/ 365126 h 419895"/>
                  <a:gd name="connsiteX0" fmla="*/ 201612 w 1803399"/>
                  <a:gd name="connsiteY0" fmla="*/ 345282 h 400051"/>
                  <a:gd name="connsiteX1" fmla="*/ 896937 w 1803399"/>
                  <a:gd name="connsiteY1" fmla="*/ 0 h 400051"/>
                  <a:gd name="connsiteX2" fmla="*/ 1573212 w 1803399"/>
                  <a:gd name="connsiteY2" fmla="*/ 328613 h 400051"/>
                  <a:gd name="connsiteX3" fmla="*/ 201612 w 1803399"/>
                  <a:gd name="connsiteY3" fmla="*/ 345282 h 400051"/>
                  <a:gd name="connsiteX0" fmla="*/ 180181 w 1803399"/>
                  <a:gd name="connsiteY0" fmla="*/ 346920 h 401689"/>
                  <a:gd name="connsiteX1" fmla="*/ 896937 w 1803399"/>
                  <a:gd name="connsiteY1" fmla="*/ 0 h 401689"/>
                  <a:gd name="connsiteX2" fmla="*/ 1573212 w 1803399"/>
                  <a:gd name="connsiteY2" fmla="*/ 328613 h 401689"/>
                  <a:gd name="connsiteX3" fmla="*/ 180181 w 1803399"/>
                  <a:gd name="connsiteY3" fmla="*/ 346920 h 401689"/>
                  <a:gd name="connsiteX0" fmla="*/ 180181 w 1803399"/>
                  <a:gd name="connsiteY0" fmla="*/ 346920 h 407727"/>
                  <a:gd name="connsiteX1" fmla="*/ 896937 w 1803399"/>
                  <a:gd name="connsiteY1" fmla="*/ 0 h 407727"/>
                  <a:gd name="connsiteX2" fmla="*/ 1606550 w 1803399"/>
                  <a:gd name="connsiteY2" fmla="*/ 349907 h 407727"/>
                  <a:gd name="connsiteX3" fmla="*/ 180181 w 1803399"/>
                  <a:gd name="connsiteY3" fmla="*/ 346920 h 407727"/>
                  <a:gd name="connsiteX0" fmla="*/ 180181 w 1798637"/>
                  <a:gd name="connsiteY0" fmla="*/ 346920 h 407727"/>
                  <a:gd name="connsiteX1" fmla="*/ 896937 w 1798637"/>
                  <a:gd name="connsiteY1" fmla="*/ 0 h 407727"/>
                  <a:gd name="connsiteX2" fmla="*/ 1606550 w 1798637"/>
                  <a:gd name="connsiteY2" fmla="*/ 349907 h 407727"/>
                  <a:gd name="connsiteX3" fmla="*/ 180181 w 1798637"/>
                  <a:gd name="connsiteY3" fmla="*/ 346920 h 407727"/>
                  <a:gd name="connsiteX0" fmla="*/ 180181 w 1996281"/>
                  <a:gd name="connsiteY0" fmla="*/ 346920 h 407727"/>
                  <a:gd name="connsiteX1" fmla="*/ 896937 w 1996281"/>
                  <a:gd name="connsiteY1" fmla="*/ 0 h 407727"/>
                  <a:gd name="connsiteX2" fmla="*/ 1606550 w 1996281"/>
                  <a:gd name="connsiteY2" fmla="*/ 349907 h 407727"/>
                  <a:gd name="connsiteX3" fmla="*/ 180181 w 1996281"/>
                  <a:gd name="connsiteY3" fmla="*/ 346920 h 407727"/>
                  <a:gd name="connsiteX0" fmla="*/ 180181 w 1996281"/>
                  <a:gd name="connsiteY0" fmla="*/ 346920 h 428795"/>
                  <a:gd name="connsiteX1" fmla="*/ 896937 w 1996281"/>
                  <a:gd name="connsiteY1" fmla="*/ 0 h 428795"/>
                  <a:gd name="connsiteX2" fmla="*/ 1616075 w 1996281"/>
                  <a:gd name="connsiteY2" fmla="*/ 370975 h 428795"/>
                  <a:gd name="connsiteX3" fmla="*/ 180181 w 1996281"/>
                  <a:gd name="connsiteY3" fmla="*/ 346920 h 428795"/>
                  <a:gd name="connsiteX0" fmla="*/ 408781 w 2224881"/>
                  <a:gd name="connsiteY0" fmla="*/ 346920 h 428795"/>
                  <a:gd name="connsiteX1" fmla="*/ 1125537 w 2224881"/>
                  <a:gd name="connsiteY1" fmla="*/ 0 h 428795"/>
                  <a:gd name="connsiteX2" fmla="*/ 1844675 w 2224881"/>
                  <a:gd name="connsiteY2" fmla="*/ 370975 h 428795"/>
                  <a:gd name="connsiteX3" fmla="*/ 408781 w 2224881"/>
                  <a:gd name="connsiteY3" fmla="*/ 346920 h 428795"/>
                  <a:gd name="connsiteX0" fmla="*/ 399256 w 2224881"/>
                  <a:gd name="connsiteY0" fmla="*/ 363444 h 431549"/>
                  <a:gd name="connsiteX1" fmla="*/ 1125537 w 2224881"/>
                  <a:gd name="connsiteY1" fmla="*/ 0 h 431549"/>
                  <a:gd name="connsiteX2" fmla="*/ 1844675 w 2224881"/>
                  <a:gd name="connsiteY2" fmla="*/ 370975 h 431549"/>
                  <a:gd name="connsiteX3" fmla="*/ 399256 w 2224881"/>
                  <a:gd name="connsiteY3" fmla="*/ 363444 h 431549"/>
                  <a:gd name="connsiteX0" fmla="*/ 399256 w 2224881"/>
                  <a:gd name="connsiteY0" fmla="*/ 363444 h 431549"/>
                  <a:gd name="connsiteX1" fmla="*/ 1125537 w 2224881"/>
                  <a:gd name="connsiteY1" fmla="*/ 0 h 431549"/>
                  <a:gd name="connsiteX2" fmla="*/ 1844675 w 2224881"/>
                  <a:gd name="connsiteY2" fmla="*/ 370975 h 431549"/>
                  <a:gd name="connsiteX3" fmla="*/ 399256 w 2224881"/>
                  <a:gd name="connsiteY3" fmla="*/ 363444 h 431549"/>
                  <a:gd name="connsiteX0" fmla="*/ 402431 w 2228056"/>
                  <a:gd name="connsiteY0" fmla="*/ 363444 h 431549"/>
                  <a:gd name="connsiteX1" fmla="*/ 1128712 w 2228056"/>
                  <a:gd name="connsiteY1" fmla="*/ 0 h 431549"/>
                  <a:gd name="connsiteX2" fmla="*/ 1847850 w 2228056"/>
                  <a:gd name="connsiteY2" fmla="*/ 370975 h 431549"/>
                  <a:gd name="connsiteX3" fmla="*/ 402431 w 2228056"/>
                  <a:gd name="connsiteY3" fmla="*/ 363444 h 431549"/>
                  <a:gd name="connsiteX0" fmla="*/ 402431 w 2237581"/>
                  <a:gd name="connsiteY0" fmla="*/ 363444 h 431549"/>
                  <a:gd name="connsiteX1" fmla="*/ 1128712 w 2237581"/>
                  <a:gd name="connsiteY1" fmla="*/ 0 h 431549"/>
                  <a:gd name="connsiteX2" fmla="*/ 1847850 w 2237581"/>
                  <a:gd name="connsiteY2" fmla="*/ 370975 h 431549"/>
                  <a:gd name="connsiteX3" fmla="*/ 402431 w 2237581"/>
                  <a:gd name="connsiteY3" fmla="*/ 363444 h 431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37581" h="431549">
                    <a:moveTo>
                      <a:pt x="402431" y="363444"/>
                    </a:moveTo>
                    <a:cubicBezTo>
                      <a:pt x="244475" y="326401"/>
                      <a:pt x="0" y="40806"/>
                      <a:pt x="1128712" y="0"/>
                    </a:cubicBezTo>
                    <a:cubicBezTo>
                      <a:pt x="2237581" y="46747"/>
                      <a:pt x="1968897" y="310401"/>
                      <a:pt x="1847850" y="370975"/>
                    </a:cubicBezTo>
                    <a:cubicBezTo>
                      <a:pt x="1726803" y="431549"/>
                      <a:pt x="522287" y="425273"/>
                      <a:pt x="402431" y="363444"/>
                    </a:cubicBezTo>
                    <a:close/>
                  </a:path>
                </a:pathLst>
              </a:custGeom>
              <a:noFill/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Isosceles Triangle 217"/>
              <p:cNvSpPr/>
              <p:nvPr/>
            </p:nvSpPr>
            <p:spPr>
              <a:xfrm rot="5691143">
                <a:off x="3189641" y="-1935358"/>
                <a:ext cx="83461" cy="97868"/>
              </a:xfrm>
              <a:prstGeom prst="triangl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9" name="Group 218"/>
            <p:cNvGrpSpPr/>
            <p:nvPr/>
          </p:nvGrpSpPr>
          <p:grpSpPr>
            <a:xfrm flipV="1">
              <a:off x="2431490" y="1188084"/>
              <a:ext cx="1951264" cy="919537"/>
              <a:chOff x="2107408" y="-2113892"/>
              <a:chExt cx="2291556" cy="1095775"/>
            </a:xfrm>
          </p:grpSpPr>
          <p:sp>
            <p:nvSpPr>
              <p:cNvPr id="220" name="Freeform 219"/>
              <p:cNvSpPr/>
              <p:nvPr/>
            </p:nvSpPr>
            <p:spPr>
              <a:xfrm>
                <a:off x="2107408" y="-2071687"/>
                <a:ext cx="2291556" cy="1053570"/>
              </a:xfrm>
              <a:custGeom>
                <a:avLst/>
                <a:gdLst>
                  <a:gd name="connsiteX0" fmla="*/ 126206 w 1660524"/>
                  <a:gd name="connsiteY0" fmla="*/ 358776 h 416720"/>
                  <a:gd name="connsiteX1" fmla="*/ 792956 w 1660524"/>
                  <a:gd name="connsiteY1" fmla="*/ 1588 h 416720"/>
                  <a:gd name="connsiteX2" fmla="*/ 1550193 w 1660524"/>
                  <a:gd name="connsiteY2" fmla="*/ 349251 h 416720"/>
                  <a:gd name="connsiteX3" fmla="*/ 126206 w 1660524"/>
                  <a:gd name="connsiteY3" fmla="*/ 358776 h 416720"/>
                  <a:gd name="connsiteX0" fmla="*/ 121444 w 1661319"/>
                  <a:gd name="connsiteY0" fmla="*/ 346870 h 402830"/>
                  <a:gd name="connsiteX1" fmla="*/ 816769 w 1661319"/>
                  <a:gd name="connsiteY1" fmla="*/ 1588 h 402830"/>
                  <a:gd name="connsiteX2" fmla="*/ 1545431 w 1661319"/>
                  <a:gd name="connsiteY2" fmla="*/ 337345 h 402830"/>
                  <a:gd name="connsiteX3" fmla="*/ 121444 w 1661319"/>
                  <a:gd name="connsiteY3" fmla="*/ 346870 h 402830"/>
                  <a:gd name="connsiteX0" fmla="*/ 121444 w 1661319"/>
                  <a:gd name="connsiteY0" fmla="*/ 365126 h 421086"/>
                  <a:gd name="connsiteX1" fmla="*/ 816769 w 1661319"/>
                  <a:gd name="connsiteY1" fmla="*/ 19844 h 421086"/>
                  <a:gd name="connsiteX2" fmla="*/ 1545431 w 1661319"/>
                  <a:gd name="connsiteY2" fmla="*/ 355601 h 421086"/>
                  <a:gd name="connsiteX3" fmla="*/ 121444 w 1661319"/>
                  <a:gd name="connsiteY3" fmla="*/ 365126 h 421086"/>
                  <a:gd name="connsiteX0" fmla="*/ 121444 w 1661319"/>
                  <a:gd name="connsiteY0" fmla="*/ 382589 h 438549"/>
                  <a:gd name="connsiteX1" fmla="*/ 816769 w 1661319"/>
                  <a:gd name="connsiteY1" fmla="*/ 37307 h 438549"/>
                  <a:gd name="connsiteX2" fmla="*/ 1545431 w 1661319"/>
                  <a:gd name="connsiteY2" fmla="*/ 373064 h 438549"/>
                  <a:gd name="connsiteX3" fmla="*/ 121444 w 1661319"/>
                  <a:gd name="connsiteY3" fmla="*/ 382589 h 438549"/>
                  <a:gd name="connsiteX0" fmla="*/ 112712 w 1600200"/>
                  <a:gd name="connsiteY0" fmla="*/ 382589 h 437358"/>
                  <a:gd name="connsiteX1" fmla="*/ 808037 w 1600200"/>
                  <a:gd name="connsiteY1" fmla="*/ 37307 h 437358"/>
                  <a:gd name="connsiteX2" fmla="*/ 1484312 w 1600200"/>
                  <a:gd name="connsiteY2" fmla="*/ 365920 h 437358"/>
                  <a:gd name="connsiteX3" fmla="*/ 112712 w 1600200"/>
                  <a:gd name="connsiteY3" fmla="*/ 382589 h 437358"/>
                  <a:gd name="connsiteX0" fmla="*/ 112712 w 1714499"/>
                  <a:gd name="connsiteY0" fmla="*/ 365126 h 419895"/>
                  <a:gd name="connsiteX1" fmla="*/ 808037 w 1714499"/>
                  <a:gd name="connsiteY1" fmla="*/ 19844 h 419895"/>
                  <a:gd name="connsiteX2" fmla="*/ 1484312 w 1714499"/>
                  <a:gd name="connsiteY2" fmla="*/ 348457 h 419895"/>
                  <a:gd name="connsiteX3" fmla="*/ 112712 w 1714499"/>
                  <a:gd name="connsiteY3" fmla="*/ 365126 h 419895"/>
                  <a:gd name="connsiteX0" fmla="*/ 201612 w 1803399"/>
                  <a:gd name="connsiteY0" fmla="*/ 345282 h 400051"/>
                  <a:gd name="connsiteX1" fmla="*/ 896937 w 1803399"/>
                  <a:gd name="connsiteY1" fmla="*/ 0 h 400051"/>
                  <a:gd name="connsiteX2" fmla="*/ 1573212 w 1803399"/>
                  <a:gd name="connsiteY2" fmla="*/ 328613 h 400051"/>
                  <a:gd name="connsiteX3" fmla="*/ 201612 w 1803399"/>
                  <a:gd name="connsiteY3" fmla="*/ 345282 h 400051"/>
                  <a:gd name="connsiteX0" fmla="*/ 180181 w 1803399"/>
                  <a:gd name="connsiteY0" fmla="*/ 346920 h 401689"/>
                  <a:gd name="connsiteX1" fmla="*/ 896937 w 1803399"/>
                  <a:gd name="connsiteY1" fmla="*/ 0 h 401689"/>
                  <a:gd name="connsiteX2" fmla="*/ 1573212 w 1803399"/>
                  <a:gd name="connsiteY2" fmla="*/ 328613 h 401689"/>
                  <a:gd name="connsiteX3" fmla="*/ 180181 w 1803399"/>
                  <a:gd name="connsiteY3" fmla="*/ 346920 h 401689"/>
                  <a:gd name="connsiteX0" fmla="*/ 180181 w 1803399"/>
                  <a:gd name="connsiteY0" fmla="*/ 346920 h 407727"/>
                  <a:gd name="connsiteX1" fmla="*/ 896937 w 1803399"/>
                  <a:gd name="connsiteY1" fmla="*/ 0 h 407727"/>
                  <a:gd name="connsiteX2" fmla="*/ 1606550 w 1803399"/>
                  <a:gd name="connsiteY2" fmla="*/ 349907 h 407727"/>
                  <a:gd name="connsiteX3" fmla="*/ 180181 w 1803399"/>
                  <a:gd name="connsiteY3" fmla="*/ 346920 h 407727"/>
                  <a:gd name="connsiteX0" fmla="*/ 180181 w 1798637"/>
                  <a:gd name="connsiteY0" fmla="*/ 346920 h 407727"/>
                  <a:gd name="connsiteX1" fmla="*/ 896937 w 1798637"/>
                  <a:gd name="connsiteY1" fmla="*/ 0 h 407727"/>
                  <a:gd name="connsiteX2" fmla="*/ 1606550 w 1798637"/>
                  <a:gd name="connsiteY2" fmla="*/ 349907 h 407727"/>
                  <a:gd name="connsiteX3" fmla="*/ 180181 w 1798637"/>
                  <a:gd name="connsiteY3" fmla="*/ 346920 h 407727"/>
                  <a:gd name="connsiteX0" fmla="*/ 180181 w 1996281"/>
                  <a:gd name="connsiteY0" fmla="*/ 346920 h 407727"/>
                  <a:gd name="connsiteX1" fmla="*/ 896937 w 1996281"/>
                  <a:gd name="connsiteY1" fmla="*/ 0 h 407727"/>
                  <a:gd name="connsiteX2" fmla="*/ 1606550 w 1996281"/>
                  <a:gd name="connsiteY2" fmla="*/ 349907 h 407727"/>
                  <a:gd name="connsiteX3" fmla="*/ 180181 w 1996281"/>
                  <a:gd name="connsiteY3" fmla="*/ 346920 h 407727"/>
                  <a:gd name="connsiteX0" fmla="*/ 180181 w 1996281"/>
                  <a:gd name="connsiteY0" fmla="*/ 346920 h 428795"/>
                  <a:gd name="connsiteX1" fmla="*/ 896937 w 1996281"/>
                  <a:gd name="connsiteY1" fmla="*/ 0 h 428795"/>
                  <a:gd name="connsiteX2" fmla="*/ 1616075 w 1996281"/>
                  <a:gd name="connsiteY2" fmla="*/ 370975 h 428795"/>
                  <a:gd name="connsiteX3" fmla="*/ 180181 w 1996281"/>
                  <a:gd name="connsiteY3" fmla="*/ 346920 h 428795"/>
                  <a:gd name="connsiteX0" fmla="*/ 408781 w 2224881"/>
                  <a:gd name="connsiteY0" fmla="*/ 346920 h 428795"/>
                  <a:gd name="connsiteX1" fmla="*/ 1125537 w 2224881"/>
                  <a:gd name="connsiteY1" fmla="*/ 0 h 428795"/>
                  <a:gd name="connsiteX2" fmla="*/ 1844675 w 2224881"/>
                  <a:gd name="connsiteY2" fmla="*/ 370975 h 428795"/>
                  <a:gd name="connsiteX3" fmla="*/ 408781 w 2224881"/>
                  <a:gd name="connsiteY3" fmla="*/ 346920 h 428795"/>
                  <a:gd name="connsiteX0" fmla="*/ 399256 w 2224881"/>
                  <a:gd name="connsiteY0" fmla="*/ 363444 h 431549"/>
                  <a:gd name="connsiteX1" fmla="*/ 1125537 w 2224881"/>
                  <a:gd name="connsiteY1" fmla="*/ 0 h 431549"/>
                  <a:gd name="connsiteX2" fmla="*/ 1844675 w 2224881"/>
                  <a:gd name="connsiteY2" fmla="*/ 370975 h 431549"/>
                  <a:gd name="connsiteX3" fmla="*/ 399256 w 2224881"/>
                  <a:gd name="connsiteY3" fmla="*/ 363444 h 431549"/>
                  <a:gd name="connsiteX0" fmla="*/ 399256 w 2224881"/>
                  <a:gd name="connsiteY0" fmla="*/ 363444 h 431549"/>
                  <a:gd name="connsiteX1" fmla="*/ 1125537 w 2224881"/>
                  <a:gd name="connsiteY1" fmla="*/ 0 h 431549"/>
                  <a:gd name="connsiteX2" fmla="*/ 1844675 w 2224881"/>
                  <a:gd name="connsiteY2" fmla="*/ 370975 h 431549"/>
                  <a:gd name="connsiteX3" fmla="*/ 399256 w 2224881"/>
                  <a:gd name="connsiteY3" fmla="*/ 363444 h 431549"/>
                  <a:gd name="connsiteX0" fmla="*/ 402431 w 2228056"/>
                  <a:gd name="connsiteY0" fmla="*/ 363444 h 431549"/>
                  <a:gd name="connsiteX1" fmla="*/ 1128712 w 2228056"/>
                  <a:gd name="connsiteY1" fmla="*/ 0 h 431549"/>
                  <a:gd name="connsiteX2" fmla="*/ 1847850 w 2228056"/>
                  <a:gd name="connsiteY2" fmla="*/ 370975 h 431549"/>
                  <a:gd name="connsiteX3" fmla="*/ 402431 w 2228056"/>
                  <a:gd name="connsiteY3" fmla="*/ 363444 h 431549"/>
                  <a:gd name="connsiteX0" fmla="*/ 402431 w 2237581"/>
                  <a:gd name="connsiteY0" fmla="*/ 363444 h 431549"/>
                  <a:gd name="connsiteX1" fmla="*/ 1128712 w 2237581"/>
                  <a:gd name="connsiteY1" fmla="*/ 0 h 431549"/>
                  <a:gd name="connsiteX2" fmla="*/ 1847850 w 2237581"/>
                  <a:gd name="connsiteY2" fmla="*/ 370975 h 431549"/>
                  <a:gd name="connsiteX3" fmla="*/ 402431 w 2237581"/>
                  <a:gd name="connsiteY3" fmla="*/ 363444 h 431549"/>
                  <a:gd name="connsiteX0" fmla="*/ 392906 w 2237581"/>
                  <a:gd name="connsiteY0" fmla="*/ 444411 h 526010"/>
                  <a:gd name="connsiteX1" fmla="*/ 1128712 w 2237581"/>
                  <a:gd name="connsiteY1" fmla="*/ 0 h 526010"/>
                  <a:gd name="connsiteX2" fmla="*/ 1838325 w 2237581"/>
                  <a:gd name="connsiteY2" fmla="*/ 451942 h 526010"/>
                  <a:gd name="connsiteX3" fmla="*/ 392906 w 2237581"/>
                  <a:gd name="connsiteY3" fmla="*/ 444411 h 526010"/>
                  <a:gd name="connsiteX0" fmla="*/ 392906 w 2291556"/>
                  <a:gd name="connsiteY0" fmla="*/ 444411 h 526010"/>
                  <a:gd name="connsiteX1" fmla="*/ 1128712 w 2291556"/>
                  <a:gd name="connsiteY1" fmla="*/ 0 h 526010"/>
                  <a:gd name="connsiteX2" fmla="*/ 1838325 w 2291556"/>
                  <a:gd name="connsiteY2" fmla="*/ 451942 h 526010"/>
                  <a:gd name="connsiteX3" fmla="*/ 392906 w 2291556"/>
                  <a:gd name="connsiteY3" fmla="*/ 444411 h 526010"/>
                  <a:gd name="connsiteX0" fmla="*/ 392906 w 2291556"/>
                  <a:gd name="connsiteY0" fmla="*/ 444411 h 544186"/>
                  <a:gd name="connsiteX1" fmla="*/ 1128712 w 2291556"/>
                  <a:gd name="connsiteY1" fmla="*/ 0 h 544186"/>
                  <a:gd name="connsiteX2" fmla="*/ 1854200 w 2291556"/>
                  <a:gd name="connsiteY2" fmla="*/ 470118 h 544186"/>
                  <a:gd name="connsiteX3" fmla="*/ 392906 w 2291556"/>
                  <a:gd name="connsiteY3" fmla="*/ 444411 h 544186"/>
                  <a:gd name="connsiteX0" fmla="*/ 373856 w 2291556"/>
                  <a:gd name="connsiteY0" fmla="*/ 469197 h 548317"/>
                  <a:gd name="connsiteX1" fmla="*/ 1128712 w 2291556"/>
                  <a:gd name="connsiteY1" fmla="*/ 0 h 548317"/>
                  <a:gd name="connsiteX2" fmla="*/ 1854200 w 2291556"/>
                  <a:gd name="connsiteY2" fmla="*/ 470118 h 548317"/>
                  <a:gd name="connsiteX3" fmla="*/ 373856 w 2291556"/>
                  <a:gd name="connsiteY3" fmla="*/ 469197 h 548317"/>
                  <a:gd name="connsiteX0" fmla="*/ 373856 w 2291556"/>
                  <a:gd name="connsiteY0" fmla="*/ 469197 h 548317"/>
                  <a:gd name="connsiteX1" fmla="*/ 1128712 w 2291556"/>
                  <a:gd name="connsiteY1" fmla="*/ 0 h 548317"/>
                  <a:gd name="connsiteX2" fmla="*/ 1854200 w 2291556"/>
                  <a:gd name="connsiteY2" fmla="*/ 470118 h 548317"/>
                  <a:gd name="connsiteX3" fmla="*/ 373856 w 2291556"/>
                  <a:gd name="connsiteY3" fmla="*/ 469197 h 548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556" h="548317">
                    <a:moveTo>
                      <a:pt x="373856" y="469197"/>
                    </a:moveTo>
                    <a:cubicBezTo>
                      <a:pt x="130175" y="389192"/>
                      <a:pt x="0" y="40806"/>
                      <a:pt x="1128712" y="0"/>
                    </a:cubicBezTo>
                    <a:cubicBezTo>
                      <a:pt x="2291556" y="68228"/>
                      <a:pt x="1980009" y="391919"/>
                      <a:pt x="1854200" y="470118"/>
                    </a:cubicBezTo>
                    <a:cubicBezTo>
                      <a:pt x="1728391" y="548317"/>
                      <a:pt x="493712" y="531026"/>
                      <a:pt x="373856" y="469197"/>
                    </a:cubicBezTo>
                    <a:close/>
                  </a:path>
                </a:pathLst>
              </a:custGeom>
              <a:noFill/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Isosceles Triangle 220"/>
              <p:cNvSpPr/>
              <p:nvPr/>
            </p:nvSpPr>
            <p:spPr>
              <a:xfrm rot="5691143">
                <a:off x="3187260" y="-2121095"/>
                <a:ext cx="83461" cy="97868"/>
              </a:xfrm>
              <a:prstGeom prst="triangl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2" name="Freeform 221"/>
            <p:cNvSpPr/>
            <p:nvPr/>
          </p:nvSpPr>
          <p:spPr>
            <a:xfrm>
              <a:off x="3959653" y="795739"/>
              <a:ext cx="383224" cy="385251"/>
            </a:xfrm>
            <a:custGeom>
              <a:avLst/>
              <a:gdLst>
                <a:gd name="connsiteX0" fmla="*/ 0 w 421482"/>
                <a:gd name="connsiteY0" fmla="*/ 538162 h 538162"/>
                <a:gd name="connsiteX1" fmla="*/ 366713 w 421482"/>
                <a:gd name="connsiteY1" fmla="*/ 128587 h 538162"/>
                <a:gd name="connsiteX2" fmla="*/ 328613 w 421482"/>
                <a:gd name="connsiteY2" fmla="*/ 0 h 538162"/>
                <a:gd name="connsiteX0" fmla="*/ 0 w 328613"/>
                <a:gd name="connsiteY0" fmla="*/ 538162 h 538162"/>
                <a:gd name="connsiteX1" fmla="*/ 328613 w 328613"/>
                <a:gd name="connsiteY1" fmla="*/ 0 h 538162"/>
                <a:gd name="connsiteX0" fmla="*/ 0 w 342900"/>
                <a:gd name="connsiteY0" fmla="*/ 538162 h 538162"/>
                <a:gd name="connsiteX1" fmla="*/ 328613 w 342900"/>
                <a:gd name="connsiteY1" fmla="*/ 0 h 538162"/>
                <a:gd name="connsiteX0" fmla="*/ 0 w 385763"/>
                <a:gd name="connsiteY0" fmla="*/ 404812 h 465137"/>
                <a:gd name="connsiteX1" fmla="*/ 371476 w 385763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42913"/>
                <a:gd name="connsiteY0" fmla="*/ 452437 h 452437"/>
                <a:gd name="connsiteX1" fmla="*/ 442913 w 442913"/>
                <a:gd name="connsiteY1" fmla="*/ 0 h 452437"/>
                <a:gd name="connsiteX0" fmla="*/ 0 w 450056"/>
                <a:gd name="connsiteY0" fmla="*/ 452437 h 452437"/>
                <a:gd name="connsiteX1" fmla="*/ 442913 w 450056"/>
                <a:gd name="connsiteY1" fmla="*/ 0 h 45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56" h="452437">
                  <a:moveTo>
                    <a:pt x="0" y="452437"/>
                  </a:moveTo>
                  <a:cubicBezTo>
                    <a:pt x="80963" y="404018"/>
                    <a:pt x="450056" y="257968"/>
                    <a:pt x="442913" y="0"/>
                  </a:cubicBezTo>
                </a:path>
              </a:pathLst>
            </a:cu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reeform 222"/>
            <p:cNvSpPr/>
            <p:nvPr/>
          </p:nvSpPr>
          <p:spPr>
            <a:xfrm>
              <a:off x="3990067" y="939701"/>
              <a:ext cx="407556" cy="239936"/>
            </a:xfrm>
            <a:custGeom>
              <a:avLst/>
              <a:gdLst>
                <a:gd name="connsiteX0" fmla="*/ 0 w 421482"/>
                <a:gd name="connsiteY0" fmla="*/ 538162 h 538162"/>
                <a:gd name="connsiteX1" fmla="*/ 366713 w 421482"/>
                <a:gd name="connsiteY1" fmla="*/ 128587 h 538162"/>
                <a:gd name="connsiteX2" fmla="*/ 328613 w 421482"/>
                <a:gd name="connsiteY2" fmla="*/ 0 h 538162"/>
                <a:gd name="connsiteX0" fmla="*/ 0 w 328613"/>
                <a:gd name="connsiteY0" fmla="*/ 538162 h 538162"/>
                <a:gd name="connsiteX1" fmla="*/ 328613 w 328613"/>
                <a:gd name="connsiteY1" fmla="*/ 0 h 538162"/>
                <a:gd name="connsiteX0" fmla="*/ 0 w 342900"/>
                <a:gd name="connsiteY0" fmla="*/ 538162 h 538162"/>
                <a:gd name="connsiteX1" fmla="*/ 328613 w 342900"/>
                <a:gd name="connsiteY1" fmla="*/ 0 h 538162"/>
                <a:gd name="connsiteX0" fmla="*/ 0 w 385763"/>
                <a:gd name="connsiteY0" fmla="*/ 404812 h 465137"/>
                <a:gd name="connsiteX1" fmla="*/ 371476 w 385763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42913"/>
                <a:gd name="connsiteY0" fmla="*/ 452437 h 452437"/>
                <a:gd name="connsiteX1" fmla="*/ 442913 w 442913"/>
                <a:gd name="connsiteY1" fmla="*/ 0 h 452437"/>
                <a:gd name="connsiteX0" fmla="*/ 0 w 450056"/>
                <a:gd name="connsiteY0" fmla="*/ 452437 h 452437"/>
                <a:gd name="connsiteX1" fmla="*/ 442913 w 450056"/>
                <a:gd name="connsiteY1" fmla="*/ 0 h 452437"/>
                <a:gd name="connsiteX0" fmla="*/ 0 w 485775"/>
                <a:gd name="connsiteY0" fmla="*/ 278606 h 278606"/>
                <a:gd name="connsiteX1" fmla="*/ 478632 w 485775"/>
                <a:gd name="connsiteY1" fmla="*/ 0 h 278606"/>
                <a:gd name="connsiteX0" fmla="*/ 0 w 478632"/>
                <a:gd name="connsiteY0" fmla="*/ 278606 h 281780"/>
                <a:gd name="connsiteX1" fmla="*/ 478632 w 478632"/>
                <a:gd name="connsiteY1" fmla="*/ 0 h 281780"/>
                <a:gd name="connsiteX0" fmla="*/ 0 w 478632"/>
                <a:gd name="connsiteY0" fmla="*/ 278606 h 281780"/>
                <a:gd name="connsiteX1" fmla="*/ 478632 w 478632"/>
                <a:gd name="connsiteY1" fmla="*/ 0 h 28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8632" h="281780">
                  <a:moveTo>
                    <a:pt x="0" y="278606"/>
                  </a:moveTo>
                  <a:cubicBezTo>
                    <a:pt x="109538" y="261144"/>
                    <a:pt x="373856" y="281780"/>
                    <a:pt x="478632" y="0"/>
                  </a:cubicBezTo>
                </a:path>
              </a:pathLst>
            </a:cu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Freeform 223"/>
            <p:cNvSpPr/>
            <p:nvPr/>
          </p:nvSpPr>
          <p:spPr>
            <a:xfrm>
              <a:off x="3994122" y="1083663"/>
              <a:ext cx="439998" cy="138554"/>
            </a:xfrm>
            <a:custGeom>
              <a:avLst/>
              <a:gdLst>
                <a:gd name="connsiteX0" fmla="*/ 0 w 421482"/>
                <a:gd name="connsiteY0" fmla="*/ 538162 h 538162"/>
                <a:gd name="connsiteX1" fmla="*/ 366713 w 421482"/>
                <a:gd name="connsiteY1" fmla="*/ 128587 h 538162"/>
                <a:gd name="connsiteX2" fmla="*/ 328613 w 421482"/>
                <a:gd name="connsiteY2" fmla="*/ 0 h 538162"/>
                <a:gd name="connsiteX0" fmla="*/ 0 w 328613"/>
                <a:gd name="connsiteY0" fmla="*/ 538162 h 538162"/>
                <a:gd name="connsiteX1" fmla="*/ 328613 w 328613"/>
                <a:gd name="connsiteY1" fmla="*/ 0 h 538162"/>
                <a:gd name="connsiteX0" fmla="*/ 0 w 342900"/>
                <a:gd name="connsiteY0" fmla="*/ 538162 h 538162"/>
                <a:gd name="connsiteX1" fmla="*/ 328613 w 342900"/>
                <a:gd name="connsiteY1" fmla="*/ 0 h 538162"/>
                <a:gd name="connsiteX0" fmla="*/ 0 w 385763"/>
                <a:gd name="connsiteY0" fmla="*/ 404812 h 465137"/>
                <a:gd name="connsiteX1" fmla="*/ 371476 w 385763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42913"/>
                <a:gd name="connsiteY0" fmla="*/ 452437 h 452437"/>
                <a:gd name="connsiteX1" fmla="*/ 442913 w 442913"/>
                <a:gd name="connsiteY1" fmla="*/ 0 h 452437"/>
                <a:gd name="connsiteX0" fmla="*/ 0 w 450056"/>
                <a:gd name="connsiteY0" fmla="*/ 452437 h 452437"/>
                <a:gd name="connsiteX1" fmla="*/ 442913 w 450056"/>
                <a:gd name="connsiteY1" fmla="*/ 0 h 452437"/>
                <a:gd name="connsiteX0" fmla="*/ 0 w 485775"/>
                <a:gd name="connsiteY0" fmla="*/ 278606 h 278606"/>
                <a:gd name="connsiteX1" fmla="*/ 478632 w 485775"/>
                <a:gd name="connsiteY1" fmla="*/ 0 h 278606"/>
                <a:gd name="connsiteX0" fmla="*/ 0 w 478632"/>
                <a:gd name="connsiteY0" fmla="*/ 278606 h 281780"/>
                <a:gd name="connsiteX1" fmla="*/ 478632 w 478632"/>
                <a:gd name="connsiteY1" fmla="*/ 0 h 281780"/>
                <a:gd name="connsiteX0" fmla="*/ 0 w 478632"/>
                <a:gd name="connsiteY0" fmla="*/ 278606 h 281780"/>
                <a:gd name="connsiteX1" fmla="*/ 478632 w 478632"/>
                <a:gd name="connsiteY1" fmla="*/ 0 h 281780"/>
                <a:gd name="connsiteX0" fmla="*/ 0 w 516732"/>
                <a:gd name="connsiteY0" fmla="*/ 130969 h 281780"/>
                <a:gd name="connsiteX1" fmla="*/ 516732 w 516732"/>
                <a:gd name="connsiteY1" fmla="*/ 0 h 281780"/>
                <a:gd name="connsiteX0" fmla="*/ 0 w 516732"/>
                <a:gd name="connsiteY0" fmla="*/ 130969 h 162717"/>
                <a:gd name="connsiteX1" fmla="*/ 516732 w 516732"/>
                <a:gd name="connsiteY1" fmla="*/ 0 h 16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6732" h="162717">
                  <a:moveTo>
                    <a:pt x="0" y="130969"/>
                  </a:moveTo>
                  <a:cubicBezTo>
                    <a:pt x="109538" y="113507"/>
                    <a:pt x="280987" y="162717"/>
                    <a:pt x="516732" y="0"/>
                  </a:cubicBezTo>
                </a:path>
              </a:pathLst>
            </a:cu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reeform 224"/>
            <p:cNvSpPr/>
            <p:nvPr/>
          </p:nvSpPr>
          <p:spPr>
            <a:xfrm>
              <a:off x="3988039" y="1215461"/>
              <a:ext cx="583961" cy="0"/>
            </a:xfrm>
            <a:custGeom>
              <a:avLst/>
              <a:gdLst>
                <a:gd name="connsiteX0" fmla="*/ 0 w 421482"/>
                <a:gd name="connsiteY0" fmla="*/ 538162 h 538162"/>
                <a:gd name="connsiteX1" fmla="*/ 366713 w 421482"/>
                <a:gd name="connsiteY1" fmla="*/ 128587 h 538162"/>
                <a:gd name="connsiteX2" fmla="*/ 328613 w 421482"/>
                <a:gd name="connsiteY2" fmla="*/ 0 h 538162"/>
                <a:gd name="connsiteX0" fmla="*/ 0 w 328613"/>
                <a:gd name="connsiteY0" fmla="*/ 538162 h 538162"/>
                <a:gd name="connsiteX1" fmla="*/ 328613 w 328613"/>
                <a:gd name="connsiteY1" fmla="*/ 0 h 538162"/>
                <a:gd name="connsiteX0" fmla="*/ 0 w 342900"/>
                <a:gd name="connsiteY0" fmla="*/ 538162 h 538162"/>
                <a:gd name="connsiteX1" fmla="*/ 328613 w 342900"/>
                <a:gd name="connsiteY1" fmla="*/ 0 h 538162"/>
                <a:gd name="connsiteX0" fmla="*/ 0 w 385763"/>
                <a:gd name="connsiteY0" fmla="*/ 404812 h 465137"/>
                <a:gd name="connsiteX1" fmla="*/ 371476 w 385763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42913"/>
                <a:gd name="connsiteY0" fmla="*/ 452437 h 452437"/>
                <a:gd name="connsiteX1" fmla="*/ 442913 w 442913"/>
                <a:gd name="connsiteY1" fmla="*/ 0 h 452437"/>
                <a:gd name="connsiteX0" fmla="*/ 0 w 450056"/>
                <a:gd name="connsiteY0" fmla="*/ 452437 h 452437"/>
                <a:gd name="connsiteX1" fmla="*/ 442913 w 450056"/>
                <a:gd name="connsiteY1" fmla="*/ 0 h 452437"/>
                <a:gd name="connsiteX0" fmla="*/ 0 w 485775"/>
                <a:gd name="connsiteY0" fmla="*/ 278606 h 278606"/>
                <a:gd name="connsiteX1" fmla="*/ 478632 w 485775"/>
                <a:gd name="connsiteY1" fmla="*/ 0 h 278606"/>
                <a:gd name="connsiteX0" fmla="*/ 0 w 478632"/>
                <a:gd name="connsiteY0" fmla="*/ 278606 h 281780"/>
                <a:gd name="connsiteX1" fmla="*/ 478632 w 478632"/>
                <a:gd name="connsiteY1" fmla="*/ 0 h 281780"/>
                <a:gd name="connsiteX0" fmla="*/ 0 w 478632"/>
                <a:gd name="connsiteY0" fmla="*/ 278606 h 281780"/>
                <a:gd name="connsiteX1" fmla="*/ 478632 w 478632"/>
                <a:gd name="connsiteY1" fmla="*/ 0 h 281780"/>
                <a:gd name="connsiteX0" fmla="*/ 0 w 516732"/>
                <a:gd name="connsiteY0" fmla="*/ 130969 h 281780"/>
                <a:gd name="connsiteX1" fmla="*/ 516732 w 516732"/>
                <a:gd name="connsiteY1" fmla="*/ 0 h 281780"/>
                <a:gd name="connsiteX0" fmla="*/ 0 w 516732"/>
                <a:gd name="connsiteY0" fmla="*/ 130969 h 162717"/>
                <a:gd name="connsiteX1" fmla="*/ 516732 w 516732"/>
                <a:gd name="connsiteY1" fmla="*/ 0 h 162717"/>
                <a:gd name="connsiteX0" fmla="*/ 0 w 685801"/>
                <a:gd name="connsiteY0" fmla="*/ 17462 h 173035"/>
                <a:gd name="connsiteX1" fmla="*/ 685801 w 685801"/>
                <a:gd name="connsiteY1" fmla="*/ 10318 h 173035"/>
                <a:gd name="connsiteX0" fmla="*/ 0 w 685801"/>
                <a:gd name="connsiteY0" fmla="*/ 7144 h 7144"/>
                <a:gd name="connsiteX1" fmla="*/ 685801 w 685801"/>
                <a:gd name="connsiteY1" fmla="*/ 0 h 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801" h="7144">
                  <a:moveTo>
                    <a:pt x="0" y="7144"/>
                  </a:moveTo>
                  <a:lnTo>
                    <a:pt x="685801" y="0"/>
                  </a:lnTo>
                </a:path>
              </a:pathLst>
            </a:cu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reeform 225"/>
            <p:cNvSpPr/>
            <p:nvPr/>
          </p:nvSpPr>
          <p:spPr>
            <a:xfrm flipV="1">
              <a:off x="3979928" y="1254659"/>
              <a:ext cx="364975" cy="387279"/>
            </a:xfrm>
            <a:custGeom>
              <a:avLst/>
              <a:gdLst>
                <a:gd name="connsiteX0" fmla="*/ 0 w 421482"/>
                <a:gd name="connsiteY0" fmla="*/ 538162 h 538162"/>
                <a:gd name="connsiteX1" fmla="*/ 366713 w 421482"/>
                <a:gd name="connsiteY1" fmla="*/ 128587 h 538162"/>
                <a:gd name="connsiteX2" fmla="*/ 328613 w 421482"/>
                <a:gd name="connsiteY2" fmla="*/ 0 h 538162"/>
                <a:gd name="connsiteX0" fmla="*/ 0 w 328613"/>
                <a:gd name="connsiteY0" fmla="*/ 538162 h 538162"/>
                <a:gd name="connsiteX1" fmla="*/ 328613 w 328613"/>
                <a:gd name="connsiteY1" fmla="*/ 0 h 538162"/>
                <a:gd name="connsiteX0" fmla="*/ 0 w 342900"/>
                <a:gd name="connsiteY0" fmla="*/ 538162 h 538162"/>
                <a:gd name="connsiteX1" fmla="*/ 328613 w 342900"/>
                <a:gd name="connsiteY1" fmla="*/ 0 h 538162"/>
                <a:gd name="connsiteX0" fmla="*/ 0 w 385763"/>
                <a:gd name="connsiteY0" fmla="*/ 404812 h 465137"/>
                <a:gd name="connsiteX1" fmla="*/ 371476 w 385763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42913"/>
                <a:gd name="connsiteY0" fmla="*/ 452437 h 452437"/>
                <a:gd name="connsiteX1" fmla="*/ 442913 w 442913"/>
                <a:gd name="connsiteY1" fmla="*/ 0 h 452437"/>
                <a:gd name="connsiteX0" fmla="*/ 0 w 450056"/>
                <a:gd name="connsiteY0" fmla="*/ 452437 h 452437"/>
                <a:gd name="connsiteX1" fmla="*/ 442913 w 450056"/>
                <a:gd name="connsiteY1" fmla="*/ 0 h 452437"/>
                <a:gd name="connsiteX0" fmla="*/ 0 w 428625"/>
                <a:gd name="connsiteY0" fmla="*/ 454819 h 454819"/>
                <a:gd name="connsiteX1" fmla="*/ 421482 w 428625"/>
                <a:gd name="connsiteY1" fmla="*/ 0 h 45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8625" h="454819">
                  <a:moveTo>
                    <a:pt x="0" y="454819"/>
                  </a:moveTo>
                  <a:cubicBezTo>
                    <a:pt x="80963" y="406400"/>
                    <a:pt x="428625" y="257968"/>
                    <a:pt x="421482" y="0"/>
                  </a:cubicBezTo>
                </a:path>
              </a:pathLst>
            </a:cu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reeform 226"/>
            <p:cNvSpPr/>
            <p:nvPr/>
          </p:nvSpPr>
          <p:spPr>
            <a:xfrm flipV="1">
              <a:off x="4010343" y="1258039"/>
              <a:ext cx="395390" cy="239936"/>
            </a:xfrm>
            <a:custGeom>
              <a:avLst/>
              <a:gdLst>
                <a:gd name="connsiteX0" fmla="*/ 0 w 421482"/>
                <a:gd name="connsiteY0" fmla="*/ 538162 h 538162"/>
                <a:gd name="connsiteX1" fmla="*/ 366713 w 421482"/>
                <a:gd name="connsiteY1" fmla="*/ 128587 h 538162"/>
                <a:gd name="connsiteX2" fmla="*/ 328613 w 421482"/>
                <a:gd name="connsiteY2" fmla="*/ 0 h 538162"/>
                <a:gd name="connsiteX0" fmla="*/ 0 w 328613"/>
                <a:gd name="connsiteY0" fmla="*/ 538162 h 538162"/>
                <a:gd name="connsiteX1" fmla="*/ 328613 w 328613"/>
                <a:gd name="connsiteY1" fmla="*/ 0 h 538162"/>
                <a:gd name="connsiteX0" fmla="*/ 0 w 342900"/>
                <a:gd name="connsiteY0" fmla="*/ 538162 h 538162"/>
                <a:gd name="connsiteX1" fmla="*/ 328613 w 342900"/>
                <a:gd name="connsiteY1" fmla="*/ 0 h 538162"/>
                <a:gd name="connsiteX0" fmla="*/ 0 w 385763"/>
                <a:gd name="connsiteY0" fmla="*/ 404812 h 465137"/>
                <a:gd name="connsiteX1" fmla="*/ 371476 w 385763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42913"/>
                <a:gd name="connsiteY0" fmla="*/ 452437 h 452437"/>
                <a:gd name="connsiteX1" fmla="*/ 442913 w 442913"/>
                <a:gd name="connsiteY1" fmla="*/ 0 h 452437"/>
                <a:gd name="connsiteX0" fmla="*/ 0 w 450056"/>
                <a:gd name="connsiteY0" fmla="*/ 452437 h 452437"/>
                <a:gd name="connsiteX1" fmla="*/ 442913 w 450056"/>
                <a:gd name="connsiteY1" fmla="*/ 0 h 452437"/>
                <a:gd name="connsiteX0" fmla="*/ 0 w 485775"/>
                <a:gd name="connsiteY0" fmla="*/ 278606 h 278606"/>
                <a:gd name="connsiteX1" fmla="*/ 478632 w 485775"/>
                <a:gd name="connsiteY1" fmla="*/ 0 h 278606"/>
                <a:gd name="connsiteX0" fmla="*/ 0 w 478632"/>
                <a:gd name="connsiteY0" fmla="*/ 278606 h 281780"/>
                <a:gd name="connsiteX1" fmla="*/ 478632 w 478632"/>
                <a:gd name="connsiteY1" fmla="*/ 0 h 281780"/>
                <a:gd name="connsiteX0" fmla="*/ 0 w 478632"/>
                <a:gd name="connsiteY0" fmla="*/ 278606 h 281780"/>
                <a:gd name="connsiteX1" fmla="*/ 478632 w 478632"/>
                <a:gd name="connsiteY1" fmla="*/ 0 h 281780"/>
                <a:gd name="connsiteX0" fmla="*/ 0 w 464344"/>
                <a:gd name="connsiteY0" fmla="*/ 280988 h 281780"/>
                <a:gd name="connsiteX1" fmla="*/ 464344 w 464344"/>
                <a:gd name="connsiteY1" fmla="*/ 0 h 28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4344" h="281780">
                  <a:moveTo>
                    <a:pt x="0" y="280988"/>
                  </a:moveTo>
                  <a:cubicBezTo>
                    <a:pt x="109538" y="263526"/>
                    <a:pt x="359568" y="281780"/>
                    <a:pt x="464344" y="0"/>
                  </a:cubicBezTo>
                </a:path>
              </a:pathLst>
            </a:cu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Freeform 227"/>
            <p:cNvSpPr/>
            <p:nvPr/>
          </p:nvSpPr>
          <p:spPr>
            <a:xfrm flipV="1">
              <a:off x="4014398" y="1213432"/>
              <a:ext cx="439998" cy="138554"/>
            </a:xfrm>
            <a:custGeom>
              <a:avLst/>
              <a:gdLst>
                <a:gd name="connsiteX0" fmla="*/ 0 w 421482"/>
                <a:gd name="connsiteY0" fmla="*/ 538162 h 538162"/>
                <a:gd name="connsiteX1" fmla="*/ 366713 w 421482"/>
                <a:gd name="connsiteY1" fmla="*/ 128587 h 538162"/>
                <a:gd name="connsiteX2" fmla="*/ 328613 w 421482"/>
                <a:gd name="connsiteY2" fmla="*/ 0 h 538162"/>
                <a:gd name="connsiteX0" fmla="*/ 0 w 328613"/>
                <a:gd name="connsiteY0" fmla="*/ 538162 h 538162"/>
                <a:gd name="connsiteX1" fmla="*/ 328613 w 328613"/>
                <a:gd name="connsiteY1" fmla="*/ 0 h 538162"/>
                <a:gd name="connsiteX0" fmla="*/ 0 w 342900"/>
                <a:gd name="connsiteY0" fmla="*/ 538162 h 538162"/>
                <a:gd name="connsiteX1" fmla="*/ 328613 w 342900"/>
                <a:gd name="connsiteY1" fmla="*/ 0 h 538162"/>
                <a:gd name="connsiteX0" fmla="*/ 0 w 385763"/>
                <a:gd name="connsiteY0" fmla="*/ 404812 h 465137"/>
                <a:gd name="connsiteX1" fmla="*/ 371476 w 385763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42913"/>
                <a:gd name="connsiteY0" fmla="*/ 452437 h 452437"/>
                <a:gd name="connsiteX1" fmla="*/ 442913 w 442913"/>
                <a:gd name="connsiteY1" fmla="*/ 0 h 452437"/>
                <a:gd name="connsiteX0" fmla="*/ 0 w 450056"/>
                <a:gd name="connsiteY0" fmla="*/ 452437 h 452437"/>
                <a:gd name="connsiteX1" fmla="*/ 442913 w 450056"/>
                <a:gd name="connsiteY1" fmla="*/ 0 h 452437"/>
                <a:gd name="connsiteX0" fmla="*/ 0 w 485775"/>
                <a:gd name="connsiteY0" fmla="*/ 278606 h 278606"/>
                <a:gd name="connsiteX1" fmla="*/ 478632 w 485775"/>
                <a:gd name="connsiteY1" fmla="*/ 0 h 278606"/>
                <a:gd name="connsiteX0" fmla="*/ 0 w 478632"/>
                <a:gd name="connsiteY0" fmla="*/ 278606 h 281780"/>
                <a:gd name="connsiteX1" fmla="*/ 478632 w 478632"/>
                <a:gd name="connsiteY1" fmla="*/ 0 h 281780"/>
                <a:gd name="connsiteX0" fmla="*/ 0 w 478632"/>
                <a:gd name="connsiteY0" fmla="*/ 278606 h 281780"/>
                <a:gd name="connsiteX1" fmla="*/ 478632 w 478632"/>
                <a:gd name="connsiteY1" fmla="*/ 0 h 281780"/>
                <a:gd name="connsiteX0" fmla="*/ 0 w 516732"/>
                <a:gd name="connsiteY0" fmla="*/ 130969 h 281780"/>
                <a:gd name="connsiteX1" fmla="*/ 516732 w 516732"/>
                <a:gd name="connsiteY1" fmla="*/ 0 h 281780"/>
                <a:gd name="connsiteX0" fmla="*/ 0 w 516732"/>
                <a:gd name="connsiteY0" fmla="*/ 130969 h 162717"/>
                <a:gd name="connsiteX1" fmla="*/ 516732 w 516732"/>
                <a:gd name="connsiteY1" fmla="*/ 0 h 16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6732" h="162717">
                  <a:moveTo>
                    <a:pt x="0" y="130969"/>
                  </a:moveTo>
                  <a:cubicBezTo>
                    <a:pt x="109538" y="113507"/>
                    <a:pt x="280987" y="162717"/>
                    <a:pt x="516732" y="0"/>
                  </a:cubicBezTo>
                </a:path>
              </a:pathLst>
            </a:cu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Freeform 228"/>
            <p:cNvSpPr/>
            <p:nvPr/>
          </p:nvSpPr>
          <p:spPr>
            <a:xfrm flipH="1">
              <a:off x="2438924" y="795739"/>
              <a:ext cx="383224" cy="385251"/>
            </a:xfrm>
            <a:custGeom>
              <a:avLst/>
              <a:gdLst>
                <a:gd name="connsiteX0" fmla="*/ 0 w 421482"/>
                <a:gd name="connsiteY0" fmla="*/ 538162 h 538162"/>
                <a:gd name="connsiteX1" fmla="*/ 366713 w 421482"/>
                <a:gd name="connsiteY1" fmla="*/ 128587 h 538162"/>
                <a:gd name="connsiteX2" fmla="*/ 328613 w 421482"/>
                <a:gd name="connsiteY2" fmla="*/ 0 h 538162"/>
                <a:gd name="connsiteX0" fmla="*/ 0 w 328613"/>
                <a:gd name="connsiteY0" fmla="*/ 538162 h 538162"/>
                <a:gd name="connsiteX1" fmla="*/ 328613 w 328613"/>
                <a:gd name="connsiteY1" fmla="*/ 0 h 538162"/>
                <a:gd name="connsiteX0" fmla="*/ 0 w 342900"/>
                <a:gd name="connsiteY0" fmla="*/ 538162 h 538162"/>
                <a:gd name="connsiteX1" fmla="*/ 328613 w 342900"/>
                <a:gd name="connsiteY1" fmla="*/ 0 h 538162"/>
                <a:gd name="connsiteX0" fmla="*/ 0 w 385763"/>
                <a:gd name="connsiteY0" fmla="*/ 404812 h 465137"/>
                <a:gd name="connsiteX1" fmla="*/ 371476 w 385763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42913"/>
                <a:gd name="connsiteY0" fmla="*/ 452437 h 452437"/>
                <a:gd name="connsiteX1" fmla="*/ 442913 w 442913"/>
                <a:gd name="connsiteY1" fmla="*/ 0 h 452437"/>
                <a:gd name="connsiteX0" fmla="*/ 0 w 450056"/>
                <a:gd name="connsiteY0" fmla="*/ 452437 h 452437"/>
                <a:gd name="connsiteX1" fmla="*/ 442913 w 450056"/>
                <a:gd name="connsiteY1" fmla="*/ 0 h 452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0056" h="452437">
                  <a:moveTo>
                    <a:pt x="0" y="452437"/>
                  </a:moveTo>
                  <a:cubicBezTo>
                    <a:pt x="80963" y="404018"/>
                    <a:pt x="450056" y="257968"/>
                    <a:pt x="442913" y="0"/>
                  </a:cubicBezTo>
                </a:path>
              </a:pathLst>
            </a:cu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Freeform 229"/>
            <p:cNvSpPr/>
            <p:nvPr/>
          </p:nvSpPr>
          <p:spPr>
            <a:xfrm flipH="1">
              <a:off x="2384177" y="939701"/>
              <a:ext cx="407556" cy="239936"/>
            </a:xfrm>
            <a:custGeom>
              <a:avLst/>
              <a:gdLst>
                <a:gd name="connsiteX0" fmla="*/ 0 w 421482"/>
                <a:gd name="connsiteY0" fmla="*/ 538162 h 538162"/>
                <a:gd name="connsiteX1" fmla="*/ 366713 w 421482"/>
                <a:gd name="connsiteY1" fmla="*/ 128587 h 538162"/>
                <a:gd name="connsiteX2" fmla="*/ 328613 w 421482"/>
                <a:gd name="connsiteY2" fmla="*/ 0 h 538162"/>
                <a:gd name="connsiteX0" fmla="*/ 0 w 328613"/>
                <a:gd name="connsiteY0" fmla="*/ 538162 h 538162"/>
                <a:gd name="connsiteX1" fmla="*/ 328613 w 328613"/>
                <a:gd name="connsiteY1" fmla="*/ 0 h 538162"/>
                <a:gd name="connsiteX0" fmla="*/ 0 w 342900"/>
                <a:gd name="connsiteY0" fmla="*/ 538162 h 538162"/>
                <a:gd name="connsiteX1" fmla="*/ 328613 w 342900"/>
                <a:gd name="connsiteY1" fmla="*/ 0 h 538162"/>
                <a:gd name="connsiteX0" fmla="*/ 0 w 385763"/>
                <a:gd name="connsiteY0" fmla="*/ 404812 h 465137"/>
                <a:gd name="connsiteX1" fmla="*/ 371476 w 385763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42913"/>
                <a:gd name="connsiteY0" fmla="*/ 452437 h 452437"/>
                <a:gd name="connsiteX1" fmla="*/ 442913 w 442913"/>
                <a:gd name="connsiteY1" fmla="*/ 0 h 452437"/>
                <a:gd name="connsiteX0" fmla="*/ 0 w 450056"/>
                <a:gd name="connsiteY0" fmla="*/ 452437 h 452437"/>
                <a:gd name="connsiteX1" fmla="*/ 442913 w 450056"/>
                <a:gd name="connsiteY1" fmla="*/ 0 h 452437"/>
                <a:gd name="connsiteX0" fmla="*/ 0 w 485775"/>
                <a:gd name="connsiteY0" fmla="*/ 278606 h 278606"/>
                <a:gd name="connsiteX1" fmla="*/ 478632 w 485775"/>
                <a:gd name="connsiteY1" fmla="*/ 0 h 278606"/>
                <a:gd name="connsiteX0" fmla="*/ 0 w 478632"/>
                <a:gd name="connsiteY0" fmla="*/ 278606 h 281780"/>
                <a:gd name="connsiteX1" fmla="*/ 478632 w 478632"/>
                <a:gd name="connsiteY1" fmla="*/ 0 h 281780"/>
                <a:gd name="connsiteX0" fmla="*/ 0 w 478632"/>
                <a:gd name="connsiteY0" fmla="*/ 278606 h 281780"/>
                <a:gd name="connsiteX1" fmla="*/ 478632 w 478632"/>
                <a:gd name="connsiteY1" fmla="*/ 0 h 28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8632" h="281780">
                  <a:moveTo>
                    <a:pt x="0" y="278606"/>
                  </a:moveTo>
                  <a:cubicBezTo>
                    <a:pt x="109538" y="261144"/>
                    <a:pt x="373856" y="281780"/>
                    <a:pt x="478632" y="0"/>
                  </a:cubicBezTo>
                </a:path>
              </a:pathLst>
            </a:cu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Freeform 230"/>
            <p:cNvSpPr/>
            <p:nvPr/>
          </p:nvSpPr>
          <p:spPr>
            <a:xfrm flipH="1">
              <a:off x="2347679" y="1083663"/>
              <a:ext cx="439998" cy="138554"/>
            </a:xfrm>
            <a:custGeom>
              <a:avLst/>
              <a:gdLst>
                <a:gd name="connsiteX0" fmla="*/ 0 w 421482"/>
                <a:gd name="connsiteY0" fmla="*/ 538162 h 538162"/>
                <a:gd name="connsiteX1" fmla="*/ 366713 w 421482"/>
                <a:gd name="connsiteY1" fmla="*/ 128587 h 538162"/>
                <a:gd name="connsiteX2" fmla="*/ 328613 w 421482"/>
                <a:gd name="connsiteY2" fmla="*/ 0 h 538162"/>
                <a:gd name="connsiteX0" fmla="*/ 0 w 328613"/>
                <a:gd name="connsiteY0" fmla="*/ 538162 h 538162"/>
                <a:gd name="connsiteX1" fmla="*/ 328613 w 328613"/>
                <a:gd name="connsiteY1" fmla="*/ 0 h 538162"/>
                <a:gd name="connsiteX0" fmla="*/ 0 w 342900"/>
                <a:gd name="connsiteY0" fmla="*/ 538162 h 538162"/>
                <a:gd name="connsiteX1" fmla="*/ 328613 w 342900"/>
                <a:gd name="connsiteY1" fmla="*/ 0 h 538162"/>
                <a:gd name="connsiteX0" fmla="*/ 0 w 385763"/>
                <a:gd name="connsiteY0" fmla="*/ 404812 h 465137"/>
                <a:gd name="connsiteX1" fmla="*/ 371476 w 385763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42913"/>
                <a:gd name="connsiteY0" fmla="*/ 452437 h 452437"/>
                <a:gd name="connsiteX1" fmla="*/ 442913 w 442913"/>
                <a:gd name="connsiteY1" fmla="*/ 0 h 452437"/>
                <a:gd name="connsiteX0" fmla="*/ 0 w 450056"/>
                <a:gd name="connsiteY0" fmla="*/ 452437 h 452437"/>
                <a:gd name="connsiteX1" fmla="*/ 442913 w 450056"/>
                <a:gd name="connsiteY1" fmla="*/ 0 h 452437"/>
                <a:gd name="connsiteX0" fmla="*/ 0 w 485775"/>
                <a:gd name="connsiteY0" fmla="*/ 278606 h 278606"/>
                <a:gd name="connsiteX1" fmla="*/ 478632 w 485775"/>
                <a:gd name="connsiteY1" fmla="*/ 0 h 278606"/>
                <a:gd name="connsiteX0" fmla="*/ 0 w 478632"/>
                <a:gd name="connsiteY0" fmla="*/ 278606 h 281780"/>
                <a:gd name="connsiteX1" fmla="*/ 478632 w 478632"/>
                <a:gd name="connsiteY1" fmla="*/ 0 h 281780"/>
                <a:gd name="connsiteX0" fmla="*/ 0 w 478632"/>
                <a:gd name="connsiteY0" fmla="*/ 278606 h 281780"/>
                <a:gd name="connsiteX1" fmla="*/ 478632 w 478632"/>
                <a:gd name="connsiteY1" fmla="*/ 0 h 281780"/>
                <a:gd name="connsiteX0" fmla="*/ 0 w 516732"/>
                <a:gd name="connsiteY0" fmla="*/ 130969 h 281780"/>
                <a:gd name="connsiteX1" fmla="*/ 516732 w 516732"/>
                <a:gd name="connsiteY1" fmla="*/ 0 h 281780"/>
                <a:gd name="connsiteX0" fmla="*/ 0 w 516732"/>
                <a:gd name="connsiteY0" fmla="*/ 130969 h 162717"/>
                <a:gd name="connsiteX1" fmla="*/ 516732 w 516732"/>
                <a:gd name="connsiteY1" fmla="*/ 0 h 16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6732" h="162717">
                  <a:moveTo>
                    <a:pt x="0" y="130969"/>
                  </a:moveTo>
                  <a:cubicBezTo>
                    <a:pt x="109538" y="113507"/>
                    <a:pt x="280987" y="162717"/>
                    <a:pt x="516732" y="0"/>
                  </a:cubicBezTo>
                </a:path>
              </a:pathLst>
            </a:cu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Freeform 231"/>
            <p:cNvSpPr/>
            <p:nvPr/>
          </p:nvSpPr>
          <p:spPr>
            <a:xfrm flipH="1">
              <a:off x="2209800" y="1215461"/>
              <a:ext cx="583961" cy="6083"/>
            </a:xfrm>
            <a:custGeom>
              <a:avLst/>
              <a:gdLst>
                <a:gd name="connsiteX0" fmla="*/ 0 w 421482"/>
                <a:gd name="connsiteY0" fmla="*/ 538162 h 538162"/>
                <a:gd name="connsiteX1" fmla="*/ 366713 w 421482"/>
                <a:gd name="connsiteY1" fmla="*/ 128587 h 538162"/>
                <a:gd name="connsiteX2" fmla="*/ 328613 w 421482"/>
                <a:gd name="connsiteY2" fmla="*/ 0 h 538162"/>
                <a:gd name="connsiteX0" fmla="*/ 0 w 328613"/>
                <a:gd name="connsiteY0" fmla="*/ 538162 h 538162"/>
                <a:gd name="connsiteX1" fmla="*/ 328613 w 328613"/>
                <a:gd name="connsiteY1" fmla="*/ 0 h 538162"/>
                <a:gd name="connsiteX0" fmla="*/ 0 w 342900"/>
                <a:gd name="connsiteY0" fmla="*/ 538162 h 538162"/>
                <a:gd name="connsiteX1" fmla="*/ 328613 w 342900"/>
                <a:gd name="connsiteY1" fmla="*/ 0 h 538162"/>
                <a:gd name="connsiteX0" fmla="*/ 0 w 385763"/>
                <a:gd name="connsiteY0" fmla="*/ 404812 h 465137"/>
                <a:gd name="connsiteX1" fmla="*/ 371476 w 385763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42913"/>
                <a:gd name="connsiteY0" fmla="*/ 452437 h 452437"/>
                <a:gd name="connsiteX1" fmla="*/ 442913 w 442913"/>
                <a:gd name="connsiteY1" fmla="*/ 0 h 452437"/>
                <a:gd name="connsiteX0" fmla="*/ 0 w 450056"/>
                <a:gd name="connsiteY0" fmla="*/ 452437 h 452437"/>
                <a:gd name="connsiteX1" fmla="*/ 442913 w 450056"/>
                <a:gd name="connsiteY1" fmla="*/ 0 h 452437"/>
                <a:gd name="connsiteX0" fmla="*/ 0 w 485775"/>
                <a:gd name="connsiteY0" fmla="*/ 278606 h 278606"/>
                <a:gd name="connsiteX1" fmla="*/ 478632 w 485775"/>
                <a:gd name="connsiteY1" fmla="*/ 0 h 278606"/>
                <a:gd name="connsiteX0" fmla="*/ 0 w 478632"/>
                <a:gd name="connsiteY0" fmla="*/ 278606 h 281780"/>
                <a:gd name="connsiteX1" fmla="*/ 478632 w 478632"/>
                <a:gd name="connsiteY1" fmla="*/ 0 h 281780"/>
                <a:gd name="connsiteX0" fmla="*/ 0 w 478632"/>
                <a:gd name="connsiteY0" fmla="*/ 278606 h 281780"/>
                <a:gd name="connsiteX1" fmla="*/ 478632 w 478632"/>
                <a:gd name="connsiteY1" fmla="*/ 0 h 281780"/>
                <a:gd name="connsiteX0" fmla="*/ 0 w 516732"/>
                <a:gd name="connsiteY0" fmla="*/ 130969 h 281780"/>
                <a:gd name="connsiteX1" fmla="*/ 516732 w 516732"/>
                <a:gd name="connsiteY1" fmla="*/ 0 h 281780"/>
                <a:gd name="connsiteX0" fmla="*/ 0 w 516732"/>
                <a:gd name="connsiteY0" fmla="*/ 130969 h 162717"/>
                <a:gd name="connsiteX1" fmla="*/ 516732 w 516732"/>
                <a:gd name="connsiteY1" fmla="*/ 0 h 162717"/>
                <a:gd name="connsiteX0" fmla="*/ 0 w 685801"/>
                <a:gd name="connsiteY0" fmla="*/ 17462 h 173035"/>
                <a:gd name="connsiteX1" fmla="*/ 685801 w 685801"/>
                <a:gd name="connsiteY1" fmla="*/ 10318 h 173035"/>
                <a:gd name="connsiteX0" fmla="*/ 0 w 685801"/>
                <a:gd name="connsiteY0" fmla="*/ 7144 h 7144"/>
                <a:gd name="connsiteX1" fmla="*/ 685801 w 685801"/>
                <a:gd name="connsiteY1" fmla="*/ 0 h 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801" h="7144">
                  <a:moveTo>
                    <a:pt x="0" y="7144"/>
                  </a:moveTo>
                  <a:lnTo>
                    <a:pt x="685801" y="0"/>
                  </a:lnTo>
                </a:path>
              </a:pathLst>
            </a:cu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Freeform 232"/>
            <p:cNvSpPr/>
            <p:nvPr/>
          </p:nvSpPr>
          <p:spPr>
            <a:xfrm flipH="1" flipV="1">
              <a:off x="2436897" y="1254659"/>
              <a:ext cx="364975" cy="387279"/>
            </a:xfrm>
            <a:custGeom>
              <a:avLst/>
              <a:gdLst>
                <a:gd name="connsiteX0" fmla="*/ 0 w 421482"/>
                <a:gd name="connsiteY0" fmla="*/ 538162 h 538162"/>
                <a:gd name="connsiteX1" fmla="*/ 366713 w 421482"/>
                <a:gd name="connsiteY1" fmla="*/ 128587 h 538162"/>
                <a:gd name="connsiteX2" fmla="*/ 328613 w 421482"/>
                <a:gd name="connsiteY2" fmla="*/ 0 h 538162"/>
                <a:gd name="connsiteX0" fmla="*/ 0 w 328613"/>
                <a:gd name="connsiteY0" fmla="*/ 538162 h 538162"/>
                <a:gd name="connsiteX1" fmla="*/ 328613 w 328613"/>
                <a:gd name="connsiteY1" fmla="*/ 0 h 538162"/>
                <a:gd name="connsiteX0" fmla="*/ 0 w 342900"/>
                <a:gd name="connsiteY0" fmla="*/ 538162 h 538162"/>
                <a:gd name="connsiteX1" fmla="*/ 328613 w 342900"/>
                <a:gd name="connsiteY1" fmla="*/ 0 h 538162"/>
                <a:gd name="connsiteX0" fmla="*/ 0 w 385763"/>
                <a:gd name="connsiteY0" fmla="*/ 404812 h 465137"/>
                <a:gd name="connsiteX1" fmla="*/ 371476 w 385763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42913"/>
                <a:gd name="connsiteY0" fmla="*/ 452437 h 452437"/>
                <a:gd name="connsiteX1" fmla="*/ 442913 w 442913"/>
                <a:gd name="connsiteY1" fmla="*/ 0 h 452437"/>
                <a:gd name="connsiteX0" fmla="*/ 0 w 450056"/>
                <a:gd name="connsiteY0" fmla="*/ 452437 h 452437"/>
                <a:gd name="connsiteX1" fmla="*/ 442913 w 450056"/>
                <a:gd name="connsiteY1" fmla="*/ 0 h 452437"/>
                <a:gd name="connsiteX0" fmla="*/ 0 w 428625"/>
                <a:gd name="connsiteY0" fmla="*/ 454819 h 454819"/>
                <a:gd name="connsiteX1" fmla="*/ 421482 w 428625"/>
                <a:gd name="connsiteY1" fmla="*/ 0 h 45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8625" h="454819">
                  <a:moveTo>
                    <a:pt x="0" y="454819"/>
                  </a:moveTo>
                  <a:cubicBezTo>
                    <a:pt x="80963" y="406400"/>
                    <a:pt x="428625" y="257968"/>
                    <a:pt x="421482" y="0"/>
                  </a:cubicBezTo>
                </a:path>
              </a:pathLst>
            </a:cu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reeform 233"/>
            <p:cNvSpPr/>
            <p:nvPr/>
          </p:nvSpPr>
          <p:spPr>
            <a:xfrm flipH="1" flipV="1">
              <a:off x="2376068" y="1258039"/>
              <a:ext cx="395390" cy="239936"/>
            </a:xfrm>
            <a:custGeom>
              <a:avLst/>
              <a:gdLst>
                <a:gd name="connsiteX0" fmla="*/ 0 w 421482"/>
                <a:gd name="connsiteY0" fmla="*/ 538162 h 538162"/>
                <a:gd name="connsiteX1" fmla="*/ 366713 w 421482"/>
                <a:gd name="connsiteY1" fmla="*/ 128587 h 538162"/>
                <a:gd name="connsiteX2" fmla="*/ 328613 w 421482"/>
                <a:gd name="connsiteY2" fmla="*/ 0 h 538162"/>
                <a:gd name="connsiteX0" fmla="*/ 0 w 328613"/>
                <a:gd name="connsiteY0" fmla="*/ 538162 h 538162"/>
                <a:gd name="connsiteX1" fmla="*/ 328613 w 328613"/>
                <a:gd name="connsiteY1" fmla="*/ 0 h 538162"/>
                <a:gd name="connsiteX0" fmla="*/ 0 w 342900"/>
                <a:gd name="connsiteY0" fmla="*/ 538162 h 538162"/>
                <a:gd name="connsiteX1" fmla="*/ 328613 w 342900"/>
                <a:gd name="connsiteY1" fmla="*/ 0 h 538162"/>
                <a:gd name="connsiteX0" fmla="*/ 0 w 385763"/>
                <a:gd name="connsiteY0" fmla="*/ 404812 h 465137"/>
                <a:gd name="connsiteX1" fmla="*/ 371476 w 385763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42913"/>
                <a:gd name="connsiteY0" fmla="*/ 452437 h 452437"/>
                <a:gd name="connsiteX1" fmla="*/ 442913 w 442913"/>
                <a:gd name="connsiteY1" fmla="*/ 0 h 452437"/>
                <a:gd name="connsiteX0" fmla="*/ 0 w 450056"/>
                <a:gd name="connsiteY0" fmla="*/ 452437 h 452437"/>
                <a:gd name="connsiteX1" fmla="*/ 442913 w 450056"/>
                <a:gd name="connsiteY1" fmla="*/ 0 h 452437"/>
                <a:gd name="connsiteX0" fmla="*/ 0 w 485775"/>
                <a:gd name="connsiteY0" fmla="*/ 278606 h 278606"/>
                <a:gd name="connsiteX1" fmla="*/ 478632 w 485775"/>
                <a:gd name="connsiteY1" fmla="*/ 0 h 278606"/>
                <a:gd name="connsiteX0" fmla="*/ 0 w 478632"/>
                <a:gd name="connsiteY0" fmla="*/ 278606 h 281780"/>
                <a:gd name="connsiteX1" fmla="*/ 478632 w 478632"/>
                <a:gd name="connsiteY1" fmla="*/ 0 h 281780"/>
                <a:gd name="connsiteX0" fmla="*/ 0 w 478632"/>
                <a:gd name="connsiteY0" fmla="*/ 278606 h 281780"/>
                <a:gd name="connsiteX1" fmla="*/ 478632 w 478632"/>
                <a:gd name="connsiteY1" fmla="*/ 0 h 281780"/>
                <a:gd name="connsiteX0" fmla="*/ 0 w 464344"/>
                <a:gd name="connsiteY0" fmla="*/ 280988 h 281780"/>
                <a:gd name="connsiteX1" fmla="*/ 464344 w 464344"/>
                <a:gd name="connsiteY1" fmla="*/ 0 h 28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4344" h="281780">
                  <a:moveTo>
                    <a:pt x="0" y="280988"/>
                  </a:moveTo>
                  <a:cubicBezTo>
                    <a:pt x="109538" y="263526"/>
                    <a:pt x="359568" y="281780"/>
                    <a:pt x="464344" y="0"/>
                  </a:cubicBezTo>
                </a:path>
              </a:pathLst>
            </a:cu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Freeform 234"/>
            <p:cNvSpPr/>
            <p:nvPr/>
          </p:nvSpPr>
          <p:spPr>
            <a:xfrm flipH="1" flipV="1">
              <a:off x="2327403" y="1213432"/>
              <a:ext cx="439998" cy="138554"/>
            </a:xfrm>
            <a:custGeom>
              <a:avLst/>
              <a:gdLst>
                <a:gd name="connsiteX0" fmla="*/ 0 w 421482"/>
                <a:gd name="connsiteY0" fmla="*/ 538162 h 538162"/>
                <a:gd name="connsiteX1" fmla="*/ 366713 w 421482"/>
                <a:gd name="connsiteY1" fmla="*/ 128587 h 538162"/>
                <a:gd name="connsiteX2" fmla="*/ 328613 w 421482"/>
                <a:gd name="connsiteY2" fmla="*/ 0 h 538162"/>
                <a:gd name="connsiteX0" fmla="*/ 0 w 328613"/>
                <a:gd name="connsiteY0" fmla="*/ 538162 h 538162"/>
                <a:gd name="connsiteX1" fmla="*/ 328613 w 328613"/>
                <a:gd name="connsiteY1" fmla="*/ 0 h 538162"/>
                <a:gd name="connsiteX0" fmla="*/ 0 w 342900"/>
                <a:gd name="connsiteY0" fmla="*/ 538162 h 538162"/>
                <a:gd name="connsiteX1" fmla="*/ 328613 w 342900"/>
                <a:gd name="connsiteY1" fmla="*/ 0 h 538162"/>
                <a:gd name="connsiteX0" fmla="*/ 0 w 385763"/>
                <a:gd name="connsiteY0" fmla="*/ 404812 h 465137"/>
                <a:gd name="connsiteX1" fmla="*/ 371476 w 385763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64344"/>
                <a:gd name="connsiteY0" fmla="*/ 445293 h 465137"/>
                <a:gd name="connsiteX1" fmla="*/ 450057 w 464344"/>
                <a:gd name="connsiteY1" fmla="*/ 0 h 465137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50057"/>
                <a:gd name="connsiteY0" fmla="*/ 445293 h 445293"/>
                <a:gd name="connsiteX1" fmla="*/ 450057 w 450057"/>
                <a:gd name="connsiteY1" fmla="*/ 0 h 445293"/>
                <a:gd name="connsiteX0" fmla="*/ 0 w 442913"/>
                <a:gd name="connsiteY0" fmla="*/ 452437 h 452437"/>
                <a:gd name="connsiteX1" fmla="*/ 442913 w 442913"/>
                <a:gd name="connsiteY1" fmla="*/ 0 h 452437"/>
                <a:gd name="connsiteX0" fmla="*/ 0 w 450056"/>
                <a:gd name="connsiteY0" fmla="*/ 452437 h 452437"/>
                <a:gd name="connsiteX1" fmla="*/ 442913 w 450056"/>
                <a:gd name="connsiteY1" fmla="*/ 0 h 452437"/>
                <a:gd name="connsiteX0" fmla="*/ 0 w 485775"/>
                <a:gd name="connsiteY0" fmla="*/ 278606 h 278606"/>
                <a:gd name="connsiteX1" fmla="*/ 478632 w 485775"/>
                <a:gd name="connsiteY1" fmla="*/ 0 h 278606"/>
                <a:gd name="connsiteX0" fmla="*/ 0 w 478632"/>
                <a:gd name="connsiteY0" fmla="*/ 278606 h 281780"/>
                <a:gd name="connsiteX1" fmla="*/ 478632 w 478632"/>
                <a:gd name="connsiteY1" fmla="*/ 0 h 281780"/>
                <a:gd name="connsiteX0" fmla="*/ 0 w 478632"/>
                <a:gd name="connsiteY0" fmla="*/ 278606 h 281780"/>
                <a:gd name="connsiteX1" fmla="*/ 478632 w 478632"/>
                <a:gd name="connsiteY1" fmla="*/ 0 h 281780"/>
                <a:gd name="connsiteX0" fmla="*/ 0 w 516732"/>
                <a:gd name="connsiteY0" fmla="*/ 130969 h 281780"/>
                <a:gd name="connsiteX1" fmla="*/ 516732 w 516732"/>
                <a:gd name="connsiteY1" fmla="*/ 0 h 281780"/>
                <a:gd name="connsiteX0" fmla="*/ 0 w 516732"/>
                <a:gd name="connsiteY0" fmla="*/ 130969 h 162717"/>
                <a:gd name="connsiteX1" fmla="*/ 516732 w 516732"/>
                <a:gd name="connsiteY1" fmla="*/ 0 h 16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6732" h="162717">
                  <a:moveTo>
                    <a:pt x="0" y="130969"/>
                  </a:moveTo>
                  <a:cubicBezTo>
                    <a:pt x="109538" y="113507"/>
                    <a:pt x="280987" y="162717"/>
                    <a:pt x="516732" y="0"/>
                  </a:cubicBezTo>
                </a:path>
              </a:pathLst>
            </a:custGeom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2701841" y="812519"/>
              <a:ext cx="1362573" cy="376581"/>
              <a:chOff x="2406651" y="-1549537"/>
              <a:chExt cx="1600200" cy="442255"/>
            </a:xfrm>
          </p:grpSpPr>
          <p:sp>
            <p:nvSpPr>
              <p:cNvPr id="237" name="Freeform 236"/>
              <p:cNvSpPr/>
              <p:nvPr/>
            </p:nvSpPr>
            <p:spPr>
              <a:xfrm>
                <a:off x="2406651" y="-1544640"/>
                <a:ext cx="1600200" cy="437358"/>
              </a:xfrm>
              <a:custGeom>
                <a:avLst/>
                <a:gdLst>
                  <a:gd name="connsiteX0" fmla="*/ 126206 w 1660524"/>
                  <a:gd name="connsiteY0" fmla="*/ 358776 h 416720"/>
                  <a:gd name="connsiteX1" fmla="*/ 792956 w 1660524"/>
                  <a:gd name="connsiteY1" fmla="*/ 1588 h 416720"/>
                  <a:gd name="connsiteX2" fmla="*/ 1550193 w 1660524"/>
                  <a:gd name="connsiteY2" fmla="*/ 349251 h 416720"/>
                  <a:gd name="connsiteX3" fmla="*/ 126206 w 1660524"/>
                  <a:gd name="connsiteY3" fmla="*/ 358776 h 416720"/>
                  <a:gd name="connsiteX0" fmla="*/ 121444 w 1661319"/>
                  <a:gd name="connsiteY0" fmla="*/ 346870 h 402830"/>
                  <a:gd name="connsiteX1" fmla="*/ 816769 w 1661319"/>
                  <a:gd name="connsiteY1" fmla="*/ 1588 h 402830"/>
                  <a:gd name="connsiteX2" fmla="*/ 1545431 w 1661319"/>
                  <a:gd name="connsiteY2" fmla="*/ 337345 h 402830"/>
                  <a:gd name="connsiteX3" fmla="*/ 121444 w 1661319"/>
                  <a:gd name="connsiteY3" fmla="*/ 346870 h 402830"/>
                  <a:gd name="connsiteX0" fmla="*/ 121444 w 1661319"/>
                  <a:gd name="connsiteY0" fmla="*/ 365126 h 421086"/>
                  <a:gd name="connsiteX1" fmla="*/ 816769 w 1661319"/>
                  <a:gd name="connsiteY1" fmla="*/ 19844 h 421086"/>
                  <a:gd name="connsiteX2" fmla="*/ 1545431 w 1661319"/>
                  <a:gd name="connsiteY2" fmla="*/ 355601 h 421086"/>
                  <a:gd name="connsiteX3" fmla="*/ 121444 w 1661319"/>
                  <a:gd name="connsiteY3" fmla="*/ 365126 h 421086"/>
                  <a:gd name="connsiteX0" fmla="*/ 121444 w 1661319"/>
                  <a:gd name="connsiteY0" fmla="*/ 382589 h 438549"/>
                  <a:gd name="connsiteX1" fmla="*/ 816769 w 1661319"/>
                  <a:gd name="connsiteY1" fmla="*/ 37307 h 438549"/>
                  <a:gd name="connsiteX2" fmla="*/ 1545431 w 1661319"/>
                  <a:gd name="connsiteY2" fmla="*/ 373064 h 438549"/>
                  <a:gd name="connsiteX3" fmla="*/ 121444 w 1661319"/>
                  <a:gd name="connsiteY3" fmla="*/ 382589 h 438549"/>
                  <a:gd name="connsiteX0" fmla="*/ 112712 w 1600200"/>
                  <a:gd name="connsiteY0" fmla="*/ 382589 h 437358"/>
                  <a:gd name="connsiteX1" fmla="*/ 808037 w 1600200"/>
                  <a:gd name="connsiteY1" fmla="*/ 37307 h 437358"/>
                  <a:gd name="connsiteX2" fmla="*/ 1484312 w 1600200"/>
                  <a:gd name="connsiteY2" fmla="*/ 365920 h 437358"/>
                  <a:gd name="connsiteX3" fmla="*/ 112712 w 1600200"/>
                  <a:gd name="connsiteY3" fmla="*/ 382589 h 43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0200" h="437358">
                    <a:moveTo>
                      <a:pt x="112712" y="382589"/>
                    </a:moveTo>
                    <a:cubicBezTo>
                      <a:pt x="0" y="327820"/>
                      <a:pt x="311150" y="17463"/>
                      <a:pt x="808037" y="37307"/>
                    </a:cubicBezTo>
                    <a:cubicBezTo>
                      <a:pt x="1207293" y="0"/>
                      <a:pt x="1600200" y="308373"/>
                      <a:pt x="1484312" y="365920"/>
                    </a:cubicBezTo>
                    <a:cubicBezTo>
                      <a:pt x="1368425" y="423467"/>
                      <a:pt x="225424" y="437358"/>
                      <a:pt x="112712" y="382589"/>
                    </a:cubicBezTo>
                    <a:close/>
                  </a:path>
                </a:pathLst>
              </a:custGeom>
              <a:noFill/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Isosceles Triangle 237"/>
              <p:cNvSpPr/>
              <p:nvPr/>
            </p:nvSpPr>
            <p:spPr>
              <a:xfrm rot="5691143">
                <a:off x="3184878" y="-1556740"/>
                <a:ext cx="83461" cy="97868"/>
              </a:xfrm>
              <a:prstGeom prst="triangle">
                <a:avLst/>
              </a:prstGeom>
              <a:solidFill>
                <a:schemeClr val="tx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0" name="Group 189"/>
          <p:cNvGrpSpPr/>
          <p:nvPr/>
        </p:nvGrpSpPr>
        <p:grpSpPr>
          <a:xfrm>
            <a:off x="1508002" y="247650"/>
            <a:ext cx="1202134" cy="1975998"/>
            <a:chOff x="1378656" y="1266478"/>
            <a:chExt cx="1454582" cy="2173598"/>
          </a:xfrm>
        </p:grpSpPr>
        <p:grpSp>
          <p:nvGrpSpPr>
            <p:cNvPr id="191" name="Group 190"/>
            <p:cNvGrpSpPr/>
            <p:nvPr/>
          </p:nvGrpSpPr>
          <p:grpSpPr>
            <a:xfrm>
              <a:off x="1828800" y="1266478"/>
              <a:ext cx="609600" cy="2173598"/>
              <a:chOff x="3276600" y="1450625"/>
              <a:chExt cx="609600" cy="2893059"/>
            </a:xfrm>
            <a:scene3d>
              <a:camera prst="perspectiveRelaxedModerately" fov="7200000">
                <a:rot lat="10800000" lon="7200000" rev="16200000"/>
              </a:camera>
              <a:lightRig rig="threePt" dir="t"/>
            </a:scene3d>
          </p:grpSpPr>
          <p:sp>
            <p:nvSpPr>
              <p:cNvPr id="195" name="Rectangle 194"/>
              <p:cNvSpPr/>
              <p:nvPr/>
            </p:nvSpPr>
            <p:spPr>
              <a:xfrm>
                <a:off x="3276600" y="1450625"/>
                <a:ext cx="609600" cy="14478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sp3d z="101600" extrusionH="292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3276600" y="2895884"/>
                <a:ext cx="609600" cy="1447800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sp3d z="101600" extrusionH="292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2" name="Rectangle 191"/>
            <p:cNvSpPr/>
            <p:nvPr/>
          </p:nvSpPr>
          <p:spPr>
            <a:xfrm>
              <a:off x="1378656" y="2047113"/>
              <a:ext cx="467839" cy="406265"/>
            </a:xfrm>
            <a:prstGeom prst="rect">
              <a:avLst/>
            </a:prstGeom>
            <a:scene3d>
              <a:camera prst="perspectiveRelaxedModerately" fov="4500000">
                <a:rot lat="19200000" lon="0" rev="0"/>
              </a:camera>
              <a:lightRig rig="threePt" dir="t"/>
            </a:scene3d>
            <a:sp3d extrusionH="127000"/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pperplate Gothic Bold" pitchFamily="34" charset="0"/>
                  <a:cs typeface="Narkisim" pitchFamily="34" charset="-79"/>
                </a:rPr>
                <a:t>N</a:t>
              </a: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2481860" y="2057527"/>
              <a:ext cx="351378" cy="369332"/>
            </a:xfrm>
            <a:prstGeom prst="rect">
              <a:avLst/>
            </a:prstGeom>
            <a:scene3d>
              <a:camera prst="perspectiveRelaxedModerately" fov="2100000">
                <a:rot lat="19200000" lon="0" rev="0"/>
              </a:camera>
              <a:lightRig rig="threePt" dir="t"/>
            </a:scene3d>
            <a:sp3d extrusionH="127000"/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pperplate Gothic Bold" pitchFamily="34" charset="0"/>
                  <a:cs typeface="Narkisim" pitchFamily="34" charset="-79"/>
                </a:rPr>
                <a:t>S</a:t>
              </a: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5265793" y="3115723"/>
            <a:ext cx="3421007" cy="1132427"/>
            <a:chOff x="3122558" y="2499497"/>
            <a:chExt cx="1823547" cy="892946"/>
          </a:xfrm>
        </p:grpSpPr>
        <p:sp>
          <p:nvSpPr>
            <p:cNvPr id="172" name="Rounded Rectangle 171"/>
            <p:cNvSpPr/>
            <p:nvPr/>
          </p:nvSpPr>
          <p:spPr>
            <a:xfrm>
              <a:off x="3122558" y="2499497"/>
              <a:ext cx="1823547" cy="89281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3166491" y="2543030"/>
              <a:ext cx="1749394" cy="849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</a:rPr>
                <a:t>The direction of the magnetic field is taken to be the direction in which a north pole of the compass</a:t>
              </a:r>
              <a:r>
                <a:rPr kumimoji="0" lang="en-US" sz="16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+mj-lt"/>
                </a:rPr>
                <a:t> needle moves inside it.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</p:grpSp>
      <p:grpSp>
        <p:nvGrpSpPr>
          <p:cNvPr id="259" name="Group 258"/>
          <p:cNvGrpSpPr/>
          <p:nvPr/>
        </p:nvGrpSpPr>
        <p:grpSpPr>
          <a:xfrm rot="176372">
            <a:off x="5283247" y="3991931"/>
            <a:ext cx="3487693" cy="1081902"/>
            <a:chOff x="3354249" y="2563490"/>
            <a:chExt cx="1690076" cy="898802"/>
          </a:xfrm>
        </p:grpSpPr>
        <p:sp>
          <p:nvSpPr>
            <p:cNvPr id="260" name="Rounded Rectangle 259"/>
            <p:cNvSpPr/>
            <p:nvPr/>
          </p:nvSpPr>
          <p:spPr>
            <a:xfrm rot="21423628">
              <a:off x="3355418" y="2563490"/>
              <a:ext cx="1688703" cy="889023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/>
            <p:cNvSpPr txBox="1"/>
            <p:nvPr/>
          </p:nvSpPr>
          <p:spPr>
            <a:xfrm rot="21423628">
              <a:off x="3354249" y="2567380"/>
              <a:ext cx="1690076" cy="894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kern="0" noProof="0" dirty="0">
                  <a:latin typeface="+mj-lt"/>
                </a:rPr>
                <a:t>I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</a:rPr>
                <a:t>f they</a:t>
              </a:r>
              <a:r>
                <a:rPr kumimoji="0" lang="en-US" sz="16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+mj-lt"/>
                </a:rPr>
                <a:t> did, it would mean that at the point of intersection. The compass </a:t>
              </a:r>
              <a:r>
                <a:rPr lang="en-US" sz="1600" b="1" kern="0" dirty="0">
                  <a:latin typeface="+mj-lt"/>
                </a:rPr>
                <a:t>needle would pointed towards two directions which is not possible.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</p:grpSp>
      <p:grpSp>
        <p:nvGrpSpPr>
          <p:cNvPr id="135" name="Group 35"/>
          <p:cNvGrpSpPr/>
          <p:nvPr/>
        </p:nvGrpSpPr>
        <p:grpSpPr>
          <a:xfrm rot="2194245">
            <a:off x="1955411" y="2921809"/>
            <a:ext cx="248132" cy="592265"/>
            <a:chOff x="4076520" y="4191798"/>
            <a:chExt cx="248132" cy="592265"/>
          </a:xfrm>
        </p:grpSpPr>
        <p:sp>
          <p:nvSpPr>
            <p:cNvPr id="136" name="Isosceles Triangle 135"/>
            <p:cNvSpPr/>
            <p:nvPr/>
          </p:nvSpPr>
          <p:spPr>
            <a:xfrm rot="1020000">
              <a:off x="4166156" y="4191798"/>
              <a:ext cx="158496" cy="304800"/>
            </a:xfrm>
            <a:prstGeom prst="triangl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137" name="Isosceles Triangle 136"/>
            <p:cNvSpPr/>
            <p:nvPr/>
          </p:nvSpPr>
          <p:spPr>
            <a:xfrm rot="11847824">
              <a:off x="4076520" y="4479263"/>
              <a:ext cx="158496" cy="304800"/>
            </a:xfrm>
            <a:prstGeom prst="triangle">
              <a:avLst/>
            </a:prstGeom>
            <a:solidFill>
              <a:srgbClr val="00206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141" name="Arc 140"/>
          <p:cNvSpPr/>
          <p:nvPr/>
        </p:nvSpPr>
        <p:spPr>
          <a:xfrm rot="16367779">
            <a:off x="1976189" y="2521468"/>
            <a:ext cx="2361178" cy="3223726"/>
          </a:xfrm>
          <a:prstGeom prst="arc">
            <a:avLst>
              <a:gd name="adj1" fmla="val 16200000"/>
              <a:gd name="adj2" fmla="val 5388062"/>
            </a:avLst>
          </a:prstGeom>
          <a:noFill/>
          <a:ln w="28575" cap="flat" cmpd="sng" algn="ctr">
            <a:solidFill>
              <a:schemeClr val="bg1"/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grpSp>
        <p:nvGrpSpPr>
          <p:cNvPr id="142" name="Group 44"/>
          <p:cNvGrpSpPr/>
          <p:nvPr/>
        </p:nvGrpSpPr>
        <p:grpSpPr>
          <a:xfrm rot="3917636">
            <a:off x="2671086" y="2663404"/>
            <a:ext cx="248132" cy="592265"/>
            <a:chOff x="4076520" y="4191798"/>
            <a:chExt cx="248132" cy="592265"/>
          </a:xfrm>
        </p:grpSpPr>
        <p:sp>
          <p:nvSpPr>
            <p:cNvPr id="143" name="Isosceles Triangle 142"/>
            <p:cNvSpPr/>
            <p:nvPr/>
          </p:nvSpPr>
          <p:spPr>
            <a:xfrm rot="1020000">
              <a:off x="4166156" y="4191798"/>
              <a:ext cx="158496" cy="304800"/>
            </a:xfrm>
            <a:prstGeom prst="triangl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144" name="Isosceles Triangle 143"/>
            <p:cNvSpPr/>
            <p:nvPr/>
          </p:nvSpPr>
          <p:spPr>
            <a:xfrm rot="11847824">
              <a:off x="4076520" y="4479263"/>
              <a:ext cx="158496" cy="304800"/>
            </a:xfrm>
            <a:prstGeom prst="triangle">
              <a:avLst/>
            </a:prstGeom>
            <a:solidFill>
              <a:srgbClr val="00206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grpSp>
        <p:nvGrpSpPr>
          <p:cNvPr id="145" name="Group 47"/>
          <p:cNvGrpSpPr/>
          <p:nvPr/>
        </p:nvGrpSpPr>
        <p:grpSpPr>
          <a:xfrm rot="6535173">
            <a:off x="4098363" y="2969839"/>
            <a:ext cx="248132" cy="592265"/>
            <a:chOff x="4076520" y="4191798"/>
            <a:chExt cx="248132" cy="592265"/>
          </a:xfrm>
        </p:grpSpPr>
        <p:sp>
          <p:nvSpPr>
            <p:cNvPr id="146" name="Isosceles Triangle 145"/>
            <p:cNvSpPr/>
            <p:nvPr/>
          </p:nvSpPr>
          <p:spPr>
            <a:xfrm rot="1020000">
              <a:off x="4166156" y="4191798"/>
              <a:ext cx="158496" cy="304800"/>
            </a:xfrm>
            <a:prstGeom prst="triangl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147" name="Isosceles Triangle 146"/>
            <p:cNvSpPr/>
            <p:nvPr/>
          </p:nvSpPr>
          <p:spPr>
            <a:xfrm rot="11847824">
              <a:off x="4076520" y="4479263"/>
              <a:ext cx="158496" cy="304800"/>
            </a:xfrm>
            <a:prstGeom prst="triangle">
              <a:avLst/>
            </a:prstGeom>
            <a:solidFill>
              <a:srgbClr val="00206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grpSp>
        <p:nvGrpSpPr>
          <p:cNvPr id="148" name="Group 50"/>
          <p:cNvGrpSpPr/>
          <p:nvPr/>
        </p:nvGrpSpPr>
        <p:grpSpPr>
          <a:xfrm rot="8482352">
            <a:off x="4568098" y="3492321"/>
            <a:ext cx="248132" cy="592265"/>
            <a:chOff x="4076520" y="4191798"/>
            <a:chExt cx="248132" cy="592265"/>
          </a:xfrm>
        </p:grpSpPr>
        <p:sp>
          <p:nvSpPr>
            <p:cNvPr id="149" name="Isosceles Triangle 148"/>
            <p:cNvSpPr/>
            <p:nvPr/>
          </p:nvSpPr>
          <p:spPr>
            <a:xfrm rot="1020000">
              <a:off x="4166156" y="4191798"/>
              <a:ext cx="158496" cy="304800"/>
            </a:xfrm>
            <a:prstGeom prst="triangl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150" name="Isosceles Triangle 149"/>
            <p:cNvSpPr/>
            <p:nvPr/>
          </p:nvSpPr>
          <p:spPr>
            <a:xfrm rot="11847824">
              <a:off x="4076520" y="4479263"/>
              <a:ext cx="158496" cy="304800"/>
            </a:xfrm>
            <a:prstGeom prst="triangle">
              <a:avLst/>
            </a:prstGeom>
            <a:solidFill>
              <a:srgbClr val="00206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grpSp>
        <p:nvGrpSpPr>
          <p:cNvPr id="151" name="Group 53"/>
          <p:cNvGrpSpPr/>
          <p:nvPr/>
        </p:nvGrpSpPr>
        <p:grpSpPr>
          <a:xfrm rot="444777">
            <a:off x="1484970" y="3448430"/>
            <a:ext cx="248132" cy="592265"/>
            <a:chOff x="4076520" y="4191798"/>
            <a:chExt cx="248132" cy="592265"/>
          </a:xfrm>
        </p:grpSpPr>
        <p:sp>
          <p:nvSpPr>
            <p:cNvPr id="152" name="Isosceles Triangle 151"/>
            <p:cNvSpPr/>
            <p:nvPr/>
          </p:nvSpPr>
          <p:spPr>
            <a:xfrm rot="1020000">
              <a:off x="4166156" y="4191798"/>
              <a:ext cx="158496" cy="304800"/>
            </a:xfrm>
            <a:prstGeom prst="triangl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153" name="Isosceles Triangle 152"/>
            <p:cNvSpPr/>
            <p:nvPr/>
          </p:nvSpPr>
          <p:spPr>
            <a:xfrm rot="11847824">
              <a:off x="4076520" y="4479263"/>
              <a:ext cx="158496" cy="304800"/>
            </a:xfrm>
            <a:prstGeom prst="triangle">
              <a:avLst/>
            </a:prstGeom>
            <a:solidFill>
              <a:srgbClr val="00206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grpSp>
        <p:nvGrpSpPr>
          <p:cNvPr id="154" name="Group 56"/>
          <p:cNvGrpSpPr/>
          <p:nvPr/>
        </p:nvGrpSpPr>
        <p:grpSpPr>
          <a:xfrm>
            <a:off x="1475775" y="3638550"/>
            <a:ext cx="228600" cy="228600"/>
            <a:chOff x="6553200" y="3657600"/>
            <a:chExt cx="228600" cy="228600"/>
          </a:xfrm>
        </p:grpSpPr>
        <p:sp>
          <p:nvSpPr>
            <p:cNvPr id="155" name="Oval 154"/>
            <p:cNvSpPr/>
            <p:nvPr/>
          </p:nvSpPr>
          <p:spPr>
            <a:xfrm>
              <a:off x="6553200" y="3657600"/>
              <a:ext cx="228600" cy="228600"/>
            </a:xfrm>
            <a:prstGeom prst="ellips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6629400" y="3733800"/>
              <a:ext cx="76200" cy="762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grpSp>
        <p:nvGrpSpPr>
          <p:cNvPr id="157" name="Group 59"/>
          <p:cNvGrpSpPr/>
          <p:nvPr/>
        </p:nvGrpSpPr>
        <p:grpSpPr>
          <a:xfrm>
            <a:off x="1971075" y="3105150"/>
            <a:ext cx="228600" cy="228600"/>
            <a:chOff x="6553200" y="3657600"/>
            <a:chExt cx="228600" cy="228600"/>
          </a:xfrm>
        </p:grpSpPr>
        <p:sp>
          <p:nvSpPr>
            <p:cNvPr id="158" name="Oval 157"/>
            <p:cNvSpPr/>
            <p:nvPr/>
          </p:nvSpPr>
          <p:spPr>
            <a:xfrm>
              <a:off x="6553200" y="3657600"/>
              <a:ext cx="228600" cy="228600"/>
            </a:xfrm>
            <a:prstGeom prst="ellips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>
              <a:off x="6629400" y="3733800"/>
              <a:ext cx="76200" cy="762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grpSp>
        <p:nvGrpSpPr>
          <p:cNvPr id="160" name="Group 62"/>
          <p:cNvGrpSpPr/>
          <p:nvPr/>
        </p:nvGrpSpPr>
        <p:grpSpPr>
          <a:xfrm>
            <a:off x="2684620" y="2853690"/>
            <a:ext cx="228600" cy="228600"/>
            <a:chOff x="6553200" y="3657600"/>
            <a:chExt cx="228600" cy="228600"/>
          </a:xfrm>
        </p:grpSpPr>
        <p:sp>
          <p:nvSpPr>
            <p:cNvPr id="161" name="Oval 160"/>
            <p:cNvSpPr/>
            <p:nvPr/>
          </p:nvSpPr>
          <p:spPr>
            <a:xfrm>
              <a:off x="6553200" y="3657600"/>
              <a:ext cx="228600" cy="228600"/>
            </a:xfrm>
            <a:prstGeom prst="ellips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162" name="Oval 161"/>
            <p:cNvSpPr/>
            <p:nvPr/>
          </p:nvSpPr>
          <p:spPr>
            <a:xfrm>
              <a:off x="6629400" y="3733800"/>
              <a:ext cx="76200" cy="762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grpSp>
        <p:nvGrpSpPr>
          <p:cNvPr id="163" name="Group 65"/>
          <p:cNvGrpSpPr/>
          <p:nvPr/>
        </p:nvGrpSpPr>
        <p:grpSpPr>
          <a:xfrm>
            <a:off x="4102540" y="3158490"/>
            <a:ext cx="228600" cy="228600"/>
            <a:chOff x="6553200" y="3657600"/>
            <a:chExt cx="228600" cy="228600"/>
          </a:xfrm>
        </p:grpSpPr>
        <p:sp>
          <p:nvSpPr>
            <p:cNvPr id="164" name="Oval 163"/>
            <p:cNvSpPr/>
            <p:nvPr/>
          </p:nvSpPr>
          <p:spPr>
            <a:xfrm>
              <a:off x="6553200" y="3657600"/>
              <a:ext cx="228600" cy="228600"/>
            </a:xfrm>
            <a:prstGeom prst="ellips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>
              <a:off x="6629400" y="3733800"/>
              <a:ext cx="76200" cy="762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grpSp>
        <p:nvGrpSpPr>
          <p:cNvPr id="168" name="Group 68"/>
          <p:cNvGrpSpPr/>
          <p:nvPr/>
        </p:nvGrpSpPr>
        <p:grpSpPr>
          <a:xfrm>
            <a:off x="4591440" y="3691610"/>
            <a:ext cx="228600" cy="228600"/>
            <a:chOff x="6553200" y="3657600"/>
            <a:chExt cx="228600" cy="228600"/>
          </a:xfrm>
        </p:grpSpPr>
        <p:sp>
          <p:nvSpPr>
            <p:cNvPr id="169" name="Oval 168"/>
            <p:cNvSpPr/>
            <p:nvPr/>
          </p:nvSpPr>
          <p:spPr>
            <a:xfrm>
              <a:off x="6553200" y="3657600"/>
              <a:ext cx="228600" cy="228600"/>
            </a:xfrm>
            <a:prstGeom prst="ellips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6629400" y="3733800"/>
              <a:ext cx="76200" cy="762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grpSp>
        <p:nvGrpSpPr>
          <p:cNvPr id="175" name="Group 44"/>
          <p:cNvGrpSpPr/>
          <p:nvPr/>
        </p:nvGrpSpPr>
        <p:grpSpPr>
          <a:xfrm rot="5156087">
            <a:off x="3440669" y="2683013"/>
            <a:ext cx="248132" cy="592265"/>
            <a:chOff x="4076520" y="4191798"/>
            <a:chExt cx="248132" cy="592265"/>
          </a:xfrm>
        </p:grpSpPr>
        <p:sp>
          <p:nvSpPr>
            <p:cNvPr id="176" name="Isosceles Triangle 175"/>
            <p:cNvSpPr/>
            <p:nvPr/>
          </p:nvSpPr>
          <p:spPr>
            <a:xfrm rot="1020000">
              <a:off x="4166156" y="4191798"/>
              <a:ext cx="158496" cy="304800"/>
            </a:xfrm>
            <a:prstGeom prst="triangl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177" name="Isosceles Triangle 176"/>
            <p:cNvSpPr/>
            <p:nvPr/>
          </p:nvSpPr>
          <p:spPr>
            <a:xfrm rot="11847824">
              <a:off x="4076520" y="4479263"/>
              <a:ext cx="158496" cy="304800"/>
            </a:xfrm>
            <a:prstGeom prst="triangle">
              <a:avLst/>
            </a:prstGeom>
            <a:solidFill>
              <a:srgbClr val="00206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grpSp>
        <p:nvGrpSpPr>
          <p:cNvPr id="178" name="Group 62"/>
          <p:cNvGrpSpPr/>
          <p:nvPr/>
        </p:nvGrpSpPr>
        <p:grpSpPr>
          <a:xfrm rot="629843">
            <a:off x="3454203" y="2868275"/>
            <a:ext cx="228600" cy="228600"/>
            <a:chOff x="6553200" y="3657600"/>
            <a:chExt cx="228600" cy="228600"/>
          </a:xfrm>
        </p:grpSpPr>
        <p:sp>
          <p:nvSpPr>
            <p:cNvPr id="179" name="Oval 178"/>
            <p:cNvSpPr/>
            <p:nvPr/>
          </p:nvSpPr>
          <p:spPr>
            <a:xfrm>
              <a:off x="6553200" y="3657600"/>
              <a:ext cx="228600" cy="228600"/>
            </a:xfrm>
            <a:prstGeom prst="ellips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180" name="Oval 179"/>
            <p:cNvSpPr/>
            <p:nvPr/>
          </p:nvSpPr>
          <p:spPr>
            <a:xfrm>
              <a:off x="6629400" y="3733800"/>
              <a:ext cx="76200" cy="7620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188" name="Rectangle 187"/>
          <p:cNvSpPr/>
          <p:nvPr/>
        </p:nvSpPr>
        <p:spPr>
          <a:xfrm>
            <a:off x="3352800" y="514350"/>
            <a:ext cx="45130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kern="0" dirty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MAGNETIC LINES OF FORCE</a:t>
            </a:r>
          </a:p>
        </p:txBody>
      </p:sp>
      <p:grpSp>
        <p:nvGrpSpPr>
          <p:cNvPr id="197" name="Group 196"/>
          <p:cNvGrpSpPr/>
          <p:nvPr/>
        </p:nvGrpSpPr>
        <p:grpSpPr>
          <a:xfrm>
            <a:off x="1828800" y="2530475"/>
            <a:ext cx="2386767" cy="3500602"/>
            <a:chOff x="921261" y="1266478"/>
            <a:chExt cx="2169791" cy="2173598"/>
          </a:xfrm>
        </p:grpSpPr>
        <p:grpSp>
          <p:nvGrpSpPr>
            <p:cNvPr id="198" name="Group 197"/>
            <p:cNvGrpSpPr/>
            <p:nvPr/>
          </p:nvGrpSpPr>
          <p:grpSpPr>
            <a:xfrm>
              <a:off x="1828800" y="1266478"/>
              <a:ext cx="609600" cy="2173598"/>
              <a:chOff x="3276600" y="1450625"/>
              <a:chExt cx="609600" cy="2893059"/>
            </a:xfrm>
            <a:scene3d>
              <a:camera prst="perspectiveRelaxedModerately" fov="7200000">
                <a:rot lat="10800000" lon="7200000" rev="16200000"/>
              </a:camera>
              <a:lightRig rig="threePt" dir="t"/>
            </a:scene3d>
          </p:grpSpPr>
          <p:sp>
            <p:nvSpPr>
              <p:cNvPr id="243" name="Rectangle 242"/>
              <p:cNvSpPr/>
              <p:nvPr/>
            </p:nvSpPr>
            <p:spPr>
              <a:xfrm>
                <a:off x="3276600" y="1450625"/>
                <a:ext cx="609600" cy="14478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sp3d z="101600" extrusionH="292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3276600" y="2895884"/>
                <a:ext cx="609600" cy="1447800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sp3d z="101600" extrusionH="292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9" name="Rectangle 198"/>
            <p:cNvSpPr/>
            <p:nvPr/>
          </p:nvSpPr>
          <p:spPr>
            <a:xfrm>
              <a:off x="921261" y="2186640"/>
              <a:ext cx="386644" cy="229327"/>
            </a:xfrm>
            <a:prstGeom prst="rect">
              <a:avLst/>
            </a:prstGeom>
            <a:scene3d>
              <a:camera prst="perspectiveRelaxedModerately" fov="4500000">
                <a:rot lat="19200000" lon="0" rev="0"/>
              </a:camera>
              <a:lightRig rig="threePt" dir="t"/>
            </a:scene3d>
            <a:sp3d extrusionH="127000"/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pperplate Gothic Bold" pitchFamily="34" charset="0"/>
                  <a:cs typeface="Narkisim" pitchFamily="34" charset="-79"/>
                </a:rPr>
                <a:t>N</a:t>
              </a: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2739674" y="2186640"/>
              <a:ext cx="351378" cy="229327"/>
            </a:xfrm>
            <a:prstGeom prst="rect">
              <a:avLst/>
            </a:prstGeom>
            <a:scene3d>
              <a:camera prst="perspectiveRelaxedModerately" fov="2100000">
                <a:rot lat="19200000" lon="0" rev="0"/>
              </a:camera>
              <a:lightRig rig="threePt" dir="t"/>
            </a:scene3d>
            <a:sp3d extrusionH="127000"/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pperplate Gothic Bold" pitchFamily="34" charset="0"/>
                  <a:cs typeface="Narkisim" pitchFamily="34" charset="-79"/>
                </a:rPr>
                <a:t>S</a:t>
              </a:r>
            </a:p>
          </p:txBody>
        </p:sp>
      </p:grpSp>
      <p:pic>
        <p:nvPicPr>
          <p:cNvPr id="114" name="Picture 1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-2"/>
            <a:ext cx="9143999" cy="51435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1"/>
            <a:ext cx="914400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2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3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8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76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82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88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94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100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106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1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1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500"/>
                            </p:stCondLst>
                            <p:childTnLst>
                              <p:par>
                                <p:cTn id="129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0" grpId="1"/>
      <p:bldP spid="72" grpId="0"/>
      <p:bldP spid="72" grpId="1"/>
      <p:bldP spid="69" grpId="0"/>
      <p:bldP spid="116" grpId="0"/>
      <p:bldP spid="166" grpId="0"/>
      <p:bldP spid="167" grpId="0"/>
      <p:bldP spid="252" grpId="0"/>
      <p:bldP spid="262" grpId="0"/>
      <p:bldP spid="2" grpId="1" animBg="1"/>
      <p:bldP spid="2" grpId="2" animBg="1"/>
      <p:bldP spid="141" grpId="0" animBg="1"/>
      <p:bldP spid="141" grpId="1" animBg="1"/>
      <p:bldP spid="188" grpId="0"/>
      <p:bldP spid="18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d drive\MJ WORK\Pooja mam (physics)\CBSE (X)\Magnetic Effect of Electric Current\Raw\Magnetic-Putty-710x340px-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5216" y="825500"/>
            <a:ext cx="5477068" cy="53457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3689" y="361950"/>
            <a:ext cx="50545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Magnetic Effect Of Electric Current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35" y="1141730"/>
            <a:ext cx="2775665" cy="301752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075" name="Picture 3" descr="D:\d drive\MJ WORK\Pooja mam (physics)\CBSE (X)\Magnetic Effect of Electric Current\Raw\Hans-Christian--rsted-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 r="18808"/>
          <a:stretch/>
        </p:blipFill>
        <p:spPr bwMode="auto">
          <a:xfrm>
            <a:off x="404895" y="1117854"/>
            <a:ext cx="3405105" cy="301752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71949" y="4333059"/>
            <a:ext cx="50577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HANS CHRISTIAN OERSTED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(1820)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70546" y="4287285"/>
            <a:ext cx="5860601" cy="553212"/>
          </a:xfrm>
          <a:prstGeom prst="roundRect">
            <a:avLst>
              <a:gd name="adj" fmla="val 6250"/>
            </a:avLst>
          </a:prstGeom>
          <a:noFill/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D:\d drive\MJ WORK\Pooja mam (physics)\CBSE (X)\Magnetic Effect of Electric Current\Raw\244de02e91730d583deb517014b270c8.png"/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796" y="1504950"/>
            <a:ext cx="2653371" cy="201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 bwMode="auto">
          <a:xfrm>
            <a:off x="5762460" y="1886940"/>
            <a:ext cx="26195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Discovered 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Radio, TV, </a:t>
            </a:r>
            <a:r>
              <a:rPr 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Fibre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optics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263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repeatCount="3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3" grpId="0"/>
      <p:bldP spid="3" grpId="1"/>
      <p:bldP spid="11" grpId="0" animBg="1"/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CBSE (X)\Magnetic Effect of Electric Current\Raw\fal,-parketta,-szoba-18993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6"/>
          <a:stretch/>
        </p:blipFill>
        <p:spPr bwMode="auto">
          <a:xfrm>
            <a:off x="0" y="-4572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825500"/>
            <a:ext cx="5477068" cy="53457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63689" y="361950"/>
            <a:ext cx="50545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Magnetic Effect Of Electric Current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8759" y="1892270"/>
            <a:ext cx="3481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endParaRPr kumimoji="0" lang="en-US" b="1" i="0" u="none" strike="noStrike" kern="0" normalizeH="0" baseline="0" noProof="0" dirty="0">
              <a:solidFill>
                <a:schemeClr val="bg1"/>
              </a:solidFill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47038" y="1892270"/>
            <a:ext cx="3805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  <a:endParaRPr kumimoji="0" lang="en-US" b="1" i="0" u="none" strike="noStrike" kern="0" normalizeH="0" baseline="0" noProof="0" dirty="0">
              <a:solidFill>
                <a:schemeClr val="bg1"/>
              </a:solidFill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16259" y="2087415"/>
            <a:ext cx="1737360" cy="45720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/>
            <a:endParaRPr lang="en-US" sz="2000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grpSp>
        <p:nvGrpSpPr>
          <p:cNvPr id="9" name="Group 11"/>
          <p:cNvGrpSpPr/>
          <p:nvPr/>
        </p:nvGrpSpPr>
        <p:grpSpPr>
          <a:xfrm>
            <a:off x="716494" y="1016321"/>
            <a:ext cx="1729128" cy="1116618"/>
            <a:chOff x="877793" y="1194121"/>
            <a:chExt cx="2515091" cy="1624173"/>
          </a:xfrm>
        </p:grpSpPr>
        <p:cxnSp>
          <p:nvCxnSpPr>
            <p:cNvPr id="10" name="Straight Connector 9"/>
            <p:cNvCxnSpPr/>
            <p:nvPr/>
          </p:nvCxnSpPr>
          <p:spPr>
            <a:xfrm rot="5400000">
              <a:off x="311144" y="2233079"/>
              <a:ext cx="1170430" cy="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>
            <a:xfrm flipH="1">
              <a:off x="3385843" y="1663659"/>
              <a:ext cx="0" cy="1152133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/>
          </p:spPr>
        </p:cxnSp>
        <p:grpSp>
          <p:nvGrpSpPr>
            <p:cNvPr id="12" name="Group 23"/>
            <p:cNvGrpSpPr/>
            <p:nvPr/>
          </p:nvGrpSpPr>
          <p:grpSpPr>
            <a:xfrm>
              <a:off x="1126837" y="1194121"/>
              <a:ext cx="831272" cy="741359"/>
              <a:chOff x="1690717" y="1166101"/>
              <a:chExt cx="831272" cy="741359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rot="5400000" flipH="1" flipV="1">
                <a:off x="1779977" y="1633140"/>
                <a:ext cx="548641" cy="0"/>
              </a:xfrm>
              <a:prstGeom prst="line">
                <a:avLst/>
              </a:prstGeom>
              <a:noFill/>
              <a:ln w="28575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  <p:cxnSp>
            <p:nvCxnSpPr>
              <p:cNvPr id="18" name="Straight Connector 17"/>
              <p:cNvCxnSpPr/>
              <p:nvPr/>
            </p:nvCxnSpPr>
            <p:spPr>
              <a:xfrm rot="5400000" flipH="1" flipV="1">
                <a:off x="1996799" y="1631663"/>
                <a:ext cx="274320" cy="0"/>
              </a:xfrm>
              <a:prstGeom prst="line">
                <a:avLst/>
              </a:prstGeom>
              <a:noFill/>
              <a:ln w="28575" cap="flat" cmpd="sng" algn="ctr">
                <a:solidFill>
                  <a:schemeClr val="bg1"/>
                </a:solidFill>
                <a:prstDash val="solid"/>
              </a:ln>
              <a:effectLst/>
            </p:spPr>
          </p:cxnSp>
          <p:sp>
            <p:nvSpPr>
              <p:cNvPr id="19" name="TextBox 18"/>
              <p:cNvSpPr txBox="1"/>
              <p:nvPr/>
            </p:nvSpPr>
            <p:spPr>
              <a:xfrm>
                <a:off x="1690717" y="1166101"/>
                <a:ext cx="349659" cy="5819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175185" y="1166101"/>
                <a:ext cx="346804" cy="5819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–</a:t>
                </a:r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 rot="10800000">
              <a:off x="877793" y="1655620"/>
              <a:ext cx="601186" cy="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4" name="Straight Arrow Connector 13"/>
            <p:cNvCxnSpPr/>
            <p:nvPr/>
          </p:nvCxnSpPr>
          <p:spPr>
            <a:xfrm flipV="1">
              <a:off x="1553582" y="1659572"/>
              <a:ext cx="976257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tailEnd type="oval" w="lg" len="lg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>
            <a:xfrm flipH="1">
              <a:off x="2914072" y="1691745"/>
              <a:ext cx="478812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headEnd w="lg" len="lg"/>
              <a:tailEnd type="oval" w="lg" len="lg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>
            <a:xfrm rot="-2280000">
              <a:off x="2486715" y="1546150"/>
              <a:ext cx="41148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headEnd w="lg" len="lg"/>
              <a:tailEnd type="oval" w="lg" len="lg"/>
            </a:ln>
            <a:effectLst/>
          </p:spPr>
        </p:cxnSp>
      </p:grp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3098800" y="1892270"/>
            <a:ext cx="3241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5244388" y="1892270"/>
            <a:ext cx="3145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518677" y="2112311"/>
            <a:ext cx="1737360" cy="45719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/>
            <a:endParaRPr lang="en-US" sz="2000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5845629" y="1892270"/>
            <a:ext cx="3241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8038994" y="1892270"/>
            <a:ext cx="3145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</p:txBody>
      </p:sp>
      <p:grpSp>
        <p:nvGrpSpPr>
          <p:cNvPr id="58" name="Group 64"/>
          <p:cNvGrpSpPr/>
          <p:nvPr/>
        </p:nvGrpSpPr>
        <p:grpSpPr>
          <a:xfrm>
            <a:off x="6245932" y="971550"/>
            <a:ext cx="1810349" cy="1198562"/>
            <a:chOff x="915988" y="1157036"/>
            <a:chExt cx="2475887" cy="1639190"/>
          </a:xfrm>
        </p:grpSpPr>
        <p:cxnSp>
          <p:nvCxnSpPr>
            <p:cNvPr id="59" name="Straight Connector 58"/>
            <p:cNvCxnSpPr/>
            <p:nvPr/>
          </p:nvCxnSpPr>
          <p:spPr>
            <a:xfrm rot="5400000">
              <a:off x="344488" y="2224726"/>
              <a:ext cx="1143000" cy="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tailEnd type="none" w="lg" len="lg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>
            <a:xfrm rot="5400000">
              <a:off x="2819089" y="2217658"/>
              <a:ext cx="1113000" cy="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tailEnd type="none" w="lg" len="lg"/>
            </a:ln>
            <a:effectLst/>
          </p:spPr>
        </p:cxnSp>
        <p:grpSp>
          <p:nvGrpSpPr>
            <p:cNvPr id="61" name="Group 23"/>
            <p:cNvGrpSpPr/>
            <p:nvPr/>
          </p:nvGrpSpPr>
          <p:grpSpPr>
            <a:xfrm>
              <a:off x="1127790" y="1157036"/>
              <a:ext cx="932959" cy="779238"/>
              <a:chOff x="1691670" y="1129016"/>
              <a:chExt cx="932959" cy="779238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 rot="5400000" flipH="1" flipV="1">
                <a:off x="1957902" y="1647586"/>
                <a:ext cx="274320" cy="1588"/>
              </a:xfrm>
              <a:prstGeom prst="line">
                <a:avLst/>
              </a:prstGeom>
              <a:noFill/>
              <a:ln w="28575" cap="flat" cmpd="sng" algn="ctr">
                <a:solidFill>
                  <a:schemeClr val="bg1"/>
                </a:solidFill>
                <a:prstDash val="solid"/>
                <a:tailEnd type="none" w="lg" len="lg"/>
              </a:ln>
              <a:effectLst/>
            </p:spPr>
          </p:cxnSp>
          <p:cxnSp>
            <p:nvCxnSpPr>
              <p:cNvPr id="67" name="Straight Connector 66"/>
              <p:cNvCxnSpPr/>
              <p:nvPr/>
            </p:nvCxnSpPr>
            <p:spPr>
              <a:xfrm rot="5400000" flipH="1" flipV="1">
                <a:off x="1896942" y="1633140"/>
                <a:ext cx="548640" cy="1588"/>
              </a:xfrm>
              <a:prstGeom prst="line">
                <a:avLst/>
              </a:prstGeom>
              <a:noFill/>
              <a:ln w="28575" cap="flat" cmpd="sng" algn="ctr">
                <a:solidFill>
                  <a:schemeClr val="bg1"/>
                </a:solidFill>
                <a:prstDash val="solid"/>
                <a:tailEnd type="none" w="lg" len="lg"/>
              </a:ln>
              <a:effectLst/>
            </p:spPr>
          </p:cxnSp>
          <p:sp>
            <p:nvSpPr>
              <p:cNvPr id="68" name="TextBox 67"/>
              <p:cNvSpPr txBox="1"/>
              <p:nvPr/>
            </p:nvSpPr>
            <p:spPr>
              <a:xfrm>
                <a:off x="1691670" y="1129016"/>
                <a:ext cx="413588" cy="5472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–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175187" y="1129016"/>
                <a:ext cx="449442" cy="5472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+</a:t>
                </a:r>
              </a:p>
            </p:txBody>
          </p:sp>
        </p:grpSp>
        <p:cxnSp>
          <p:nvCxnSpPr>
            <p:cNvPr id="62" name="Straight Connector 61"/>
            <p:cNvCxnSpPr/>
            <p:nvPr/>
          </p:nvCxnSpPr>
          <p:spPr>
            <a:xfrm rot="10800000">
              <a:off x="922814" y="1666879"/>
              <a:ext cx="601185" cy="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tailEnd type="none" w="lg" len="lg"/>
            </a:ln>
            <a:effectLst/>
          </p:spPr>
        </p:cxnSp>
        <p:cxnSp>
          <p:nvCxnSpPr>
            <p:cNvPr id="63" name="Straight Arrow Connector 62"/>
            <p:cNvCxnSpPr/>
            <p:nvPr/>
          </p:nvCxnSpPr>
          <p:spPr>
            <a:xfrm>
              <a:off x="1615440" y="1666878"/>
              <a:ext cx="9144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tailEnd type="oval" w="lg" len="lg"/>
            </a:ln>
            <a:effectLst/>
          </p:spPr>
        </p:cxnSp>
        <p:cxnSp>
          <p:nvCxnSpPr>
            <p:cNvPr id="64" name="Straight Arrow Connector 63"/>
            <p:cNvCxnSpPr/>
            <p:nvPr/>
          </p:nvCxnSpPr>
          <p:spPr>
            <a:xfrm flipH="1">
              <a:off x="2934675" y="1666878"/>
              <a:ext cx="4572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tailEnd type="oval" w="lg" len="lg"/>
            </a:ln>
            <a:effectLst/>
          </p:spPr>
        </p:cxnSp>
        <p:cxnSp>
          <p:nvCxnSpPr>
            <p:cNvPr id="65" name="Straight Arrow Connector 64"/>
            <p:cNvCxnSpPr/>
            <p:nvPr/>
          </p:nvCxnSpPr>
          <p:spPr>
            <a:xfrm>
              <a:off x="2541994" y="1666878"/>
              <a:ext cx="392681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tailEnd type="oval" w="lg" len="lg"/>
            </a:ln>
            <a:effectLst/>
          </p:spPr>
        </p:cxnSp>
      </p:grpSp>
      <p:sp>
        <p:nvSpPr>
          <p:cNvPr id="70" name="Rounded Rectangle 69"/>
          <p:cNvSpPr/>
          <p:nvPr/>
        </p:nvSpPr>
        <p:spPr>
          <a:xfrm>
            <a:off x="6227625" y="2126892"/>
            <a:ext cx="1828800" cy="45720"/>
          </a:xfrm>
          <a:prstGeom prst="round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/>
          <a:p>
            <a:pPr algn="ctr"/>
            <a:endParaRPr lang="en-US" sz="2000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rot="16200000" flipV="1">
            <a:off x="6199051" y="1753869"/>
            <a:ext cx="91440" cy="0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tailEnd type="stealth" w="lg" len="lg"/>
          </a:ln>
          <a:effectLst/>
          <a:scene3d>
            <a:camera prst="orthographicFront"/>
            <a:lightRig rig="threePt" dir="t"/>
          </a:scene3d>
          <a:sp3d>
            <a:bevelT/>
          </a:sp3d>
        </p:spPr>
      </p:cxnSp>
      <p:cxnSp>
        <p:nvCxnSpPr>
          <p:cNvPr id="72" name="Straight Arrow Connector 71"/>
          <p:cNvCxnSpPr/>
          <p:nvPr/>
        </p:nvCxnSpPr>
        <p:spPr>
          <a:xfrm rot="5400000">
            <a:off x="7998005" y="1749115"/>
            <a:ext cx="91440" cy="0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tailEnd type="stealth" w="lg" len="lg"/>
          </a:ln>
          <a:effectLst/>
          <a:scene3d>
            <a:camera prst="orthographicFront"/>
            <a:lightRig rig="threePt" dir="t"/>
          </a:scene3d>
          <a:sp3d>
            <a:bevelT/>
          </a:sp3d>
        </p:spPr>
      </p:cxnSp>
      <p:sp>
        <p:nvSpPr>
          <p:cNvPr id="102" name="Rectangle 101"/>
          <p:cNvSpPr/>
          <p:nvPr/>
        </p:nvSpPr>
        <p:spPr>
          <a:xfrm>
            <a:off x="291768" y="4019550"/>
            <a:ext cx="8458200" cy="914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perspectiveRelaxedModerately" fov="5100000">
              <a:rot lat="17999970" lon="0" rev="21599992"/>
            </a:camera>
            <a:lightRig rig="threePt" dir="t"/>
          </a:scene3d>
          <a:sp3d extrusionH="127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3612900" y="2263787"/>
            <a:ext cx="1631759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tailEnd type="stealth" w="lg" len="lg"/>
          </a:ln>
          <a:effectLst/>
        </p:spPr>
      </p:cxnSp>
      <p:cxnSp>
        <p:nvCxnSpPr>
          <p:cNvPr id="73" name="Straight Arrow Connector 72"/>
          <p:cNvCxnSpPr/>
          <p:nvPr/>
        </p:nvCxnSpPr>
        <p:spPr>
          <a:xfrm flipH="1">
            <a:off x="6246359" y="2263787"/>
            <a:ext cx="1792635" cy="0"/>
          </a:xfrm>
          <a:prstGeom prst="straightConnector1">
            <a:avLst/>
          </a:prstGeom>
          <a:noFill/>
          <a:ln w="38100" cap="flat" cmpd="sng" algn="ctr">
            <a:solidFill>
              <a:srgbClr val="FFC000"/>
            </a:solidFill>
            <a:prstDash val="solid"/>
            <a:tailEnd type="stealth" w="lg" len="lg"/>
          </a:ln>
          <a:effectLst/>
        </p:spPr>
      </p:cxnSp>
      <p:grpSp>
        <p:nvGrpSpPr>
          <p:cNvPr id="104" name="Group 103"/>
          <p:cNvGrpSpPr/>
          <p:nvPr/>
        </p:nvGrpSpPr>
        <p:grpSpPr>
          <a:xfrm>
            <a:off x="1166872" y="3044190"/>
            <a:ext cx="914400" cy="1813560"/>
            <a:chOff x="6980978" y="2741901"/>
            <a:chExt cx="914400" cy="1813560"/>
          </a:xfrm>
        </p:grpSpPr>
        <p:sp>
          <p:nvSpPr>
            <p:cNvPr id="105" name="Oval 104"/>
            <p:cNvSpPr/>
            <p:nvPr/>
          </p:nvSpPr>
          <p:spPr>
            <a:xfrm>
              <a:off x="6980978" y="3641061"/>
              <a:ext cx="914400" cy="914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perspectiveRelaxed" fov="2400000">
                <a:rot lat="17400000" lon="0" rev="0"/>
              </a:camera>
              <a:lightRig rig="threePt" dir="t"/>
            </a:scene3d>
            <a:sp3d z="50800"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7390864" y="2741901"/>
              <a:ext cx="94628" cy="12801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7"/>
          <p:cNvGrpSpPr/>
          <p:nvPr/>
        </p:nvGrpSpPr>
        <p:grpSpPr>
          <a:xfrm>
            <a:off x="3489827" y="1015567"/>
            <a:ext cx="1769118" cy="1148814"/>
            <a:chOff x="915987" y="1207318"/>
            <a:chExt cx="2436813" cy="1582396"/>
          </a:xfrm>
        </p:grpSpPr>
        <p:cxnSp>
          <p:nvCxnSpPr>
            <p:cNvPr id="32" name="Straight Connector 31"/>
            <p:cNvCxnSpPr/>
            <p:nvPr/>
          </p:nvCxnSpPr>
          <p:spPr>
            <a:xfrm rot="5400000">
              <a:off x="344487" y="2218214"/>
              <a:ext cx="1143000" cy="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tailEnd type="oval" w="lg" len="lg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>
            <a:xfrm>
              <a:off x="3336400" y="1645385"/>
              <a:ext cx="0" cy="1126173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tailEnd type="none" w="lg" len="lg"/>
            </a:ln>
            <a:effectLst/>
          </p:spPr>
        </p:cxnSp>
        <p:grpSp>
          <p:nvGrpSpPr>
            <p:cNvPr id="34" name="Group 23"/>
            <p:cNvGrpSpPr/>
            <p:nvPr/>
          </p:nvGrpSpPr>
          <p:grpSpPr>
            <a:xfrm>
              <a:off x="1108384" y="1207318"/>
              <a:ext cx="852497" cy="728161"/>
              <a:chOff x="1672264" y="1179298"/>
              <a:chExt cx="852497" cy="728161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5400000" flipH="1" flipV="1">
                <a:off x="1821536" y="1633139"/>
                <a:ext cx="548640" cy="0"/>
              </a:xfrm>
              <a:prstGeom prst="line">
                <a:avLst/>
              </a:prstGeom>
              <a:noFill/>
              <a:ln w="28575" cap="flat" cmpd="sng" algn="ctr">
                <a:solidFill>
                  <a:schemeClr val="bg1"/>
                </a:solidFill>
                <a:prstDash val="solid"/>
                <a:tailEnd type="none" w="lg" len="lg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>
              <a:xfrm rot="5400000" flipH="1" flipV="1">
                <a:off x="2034895" y="1631663"/>
                <a:ext cx="274320" cy="0"/>
              </a:xfrm>
              <a:prstGeom prst="line">
                <a:avLst/>
              </a:prstGeom>
              <a:noFill/>
              <a:ln w="28575" cap="flat" cmpd="sng" algn="ctr">
                <a:solidFill>
                  <a:schemeClr val="bg1"/>
                </a:solidFill>
                <a:prstDash val="solid"/>
                <a:tailEnd type="none" w="lg" len="lg"/>
              </a:ln>
              <a:effectLst/>
            </p:spPr>
          </p:cxnSp>
          <p:sp>
            <p:nvSpPr>
              <p:cNvPr id="41" name="TextBox 40"/>
              <p:cNvSpPr txBox="1"/>
              <p:nvPr/>
            </p:nvSpPr>
            <p:spPr>
              <a:xfrm>
                <a:off x="1672264" y="1179298"/>
                <a:ext cx="415616" cy="5511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+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165027" y="1179298"/>
                <a:ext cx="359734" cy="5511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–</a:t>
                </a:r>
              </a:p>
            </p:txBody>
          </p:sp>
        </p:grpSp>
        <p:cxnSp>
          <p:nvCxnSpPr>
            <p:cNvPr id="35" name="Straight Connector 34"/>
            <p:cNvCxnSpPr/>
            <p:nvPr/>
          </p:nvCxnSpPr>
          <p:spPr>
            <a:xfrm rot="10800000">
              <a:off x="922815" y="1666560"/>
              <a:ext cx="601186" cy="0"/>
            </a:xfrm>
            <a:prstGeom prst="line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tailEnd type="none" w="lg" len="lg"/>
            </a:ln>
            <a:effectLst/>
          </p:spPr>
        </p:cxnSp>
        <p:cxnSp>
          <p:nvCxnSpPr>
            <p:cNvPr id="36" name="Straight Arrow Connector 35"/>
            <p:cNvCxnSpPr/>
            <p:nvPr/>
          </p:nvCxnSpPr>
          <p:spPr>
            <a:xfrm>
              <a:off x="1615441" y="1659572"/>
              <a:ext cx="9144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tailEnd type="oval" w="lg" len="lg"/>
            </a:ln>
            <a:effectLst/>
          </p:spPr>
        </p:cxnSp>
        <p:cxnSp>
          <p:nvCxnSpPr>
            <p:cNvPr id="37" name="Straight Arrow Connector 36"/>
            <p:cNvCxnSpPr/>
            <p:nvPr/>
          </p:nvCxnSpPr>
          <p:spPr>
            <a:xfrm flipH="1">
              <a:off x="2895599" y="1661161"/>
              <a:ext cx="457201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tailEnd type="oval" w="lg" len="lg"/>
            </a:ln>
            <a:effectLst/>
          </p:spPr>
        </p:cxnSp>
        <p:cxnSp>
          <p:nvCxnSpPr>
            <p:cNvPr id="38" name="Straight Arrow Connector 37"/>
            <p:cNvCxnSpPr/>
            <p:nvPr/>
          </p:nvCxnSpPr>
          <p:spPr>
            <a:xfrm>
              <a:off x="2532939" y="1661880"/>
              <a:ext cx="36266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tailEnd type="oval" w="lg" len="lg"/>
            </a:ln>
            <a:effectLst/>
          </p:spPr>
        </p:cxnSp>
      </p:grpSp>
      <p:cxnSp>
        <p:nvCxnSpPr>
          <p:cNvPr id="54" name="Straight Arrow Connector 53"/>
          <p:cNvCxnSpPr/>
          <p:nvPr/>
        </p:nvCxnSpPr>
        <p:spPr>
          <a:xfrm rot="5400000">
            <a:off x="3446847" y="1710526"/>
            <a:ext cx="83717" cy="0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tailEnd type="stealth" w="lg" len="lg"/>
          </a:ln>
          <a:effectLst/>
          <a:scene3d>
            <a:camera prst="orthographicFront"/>
            <a:lightRig rig="threePt" dir="t"/>
          </a:scene3d>
          <a:sp3d>
            <a:bevelT/>
          </a:sp3d>
        </p:spPr>
      </p:cxnSp>
      <p:cxnSp>
        <p:nvCxnSpPr>
          <p:cNvPr id="55" name="Straight Arrow Connector 54"/>
          <p:cNvCxnSpPr/>
          <p:nvPr/>
        </p:nvCxnSpPr>
        <p:spPr>
          <a:xfrm rot="16200000" flipV="1">
            <a:off x="5202670" y="1710526"/>
            <a:ext cx="80787" cy="0"/>
          </a:xfrm>
          <a:prstGeom prst="straightConnector1">
            <a:avLst/>
          </a:prstGeom>
          <a:noFill/>
          <a:ln w="57150" cap="flat" cmpd="sng" algn="ctr">
            <a:solidFill>
              <a:schemeClr val="bg1"/>
            </a:solidFill>
            <a:prstDash val="solid"/>
            <a:tailEnd type="stealth" w="lg" len="lg"/>
          </a:ln>
          <a:effectLst/>
          <a:scene3d>
            <a:camera prst="orthographicFront"/>
            <a:lightRig rig="threePt" dir="t"/>
          </a:scene3d>
          <a:sp3d>
            <a:bevelT/>
          </a:sp3d>
        </p:spPr>
      </p:cxnSp>
      <p:pic>
        <p:nvPicPr>
          <p:cNvPr id="5123" name="Picture 3" descr="D:\d drive\MJ WORK\Pooja mam (physics)\CBSE (X)\Magnetic Effect of Electric Current\Raw\magnet need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8" y="2770181"/>
            <a:ext cx="1903965" cy="54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oup 112"/>
          <p:cNvGrpSpPr/>
          <p:nvPr/>
        </p:nvGrpSpPr>
        <p:grpSpPr>
          <a:xfrm>
            <a:off x="3910305" y="3036570"/>
            <a:ext cx="914400" cy="1813560"/>
            <a:chOff x="6980978" y="2741901"/>
            <a:chExt cx="914400" cy="1813560"/>
          </a:xfrm>
        </p:grpSpPr>
        <p:sp>
          <p:nvSpPr>
            <p:cNvPr id="114" name="Oval 113"/>
            <p:cNvSpPr/>
            <p:nvPr/>
          </p:nvSpPr>
          <p:spPr>
            <a:xfrm>
              <a:off x="6980978" y="3641061"/>
              <a:ext cx="914400" cy="914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perspectiveRelaxed" fov="2400000">
                <a:rot lat="17400000" lon="0" rev="0"/>
              </a:camera>
              <a:lightRig rig="threePt" dir="t"/>
            </a:scene3d>
            <a:sp3d z="50800"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7390864" y="2741901"/>
              <a:ext cx="94628" cy="12801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6" name="Picture 3" descr="D:\d drive\MJ WORK\Pooja mam (physics)\CBSE (X)\Magnetic Effect of Electric Current\Raw\magnet need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521" y="2762561"/>
            <a:ext cx="1903965" cy="54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Group 116"/>
          <p:cNvGrpSpPr/>
          <p:nvPr/>
        </p:nvGrpSpPr>
        <p:grpSpPr>
          <a:xfrm>
            <a:off x="6701490" y="3020293"/>
            <a:ext cx="914400" cy="1813560"/>
            <a:chOff x="6980978" y="2741901"/>
            <a:chExt cx="914400" cy="1813560"/>
          </a:xfrm>
        </p:grpSpPr>
        <p:sp>
          <p:nvSpPr>
            <p:cNvPr id="118" name="Oval 117"/>
            <p:cNvSpPr/>
            <p:nvPr/>
          </p:nvSpPr>
          <p:spPr>
            <a:xfrm>
              <a:off x="6980978" y="3641061"/>
              <a:ext cx="914400" cy="914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perspectiveRelaxed" fov="2400000">
                <a:rot lat="17400000" lon="0" rev="0"/>
              </a:camera>
              <a:lightRig rig="threePt" dir="t"/>
            </a:scene3d>
            <a:sp3d z="50800" extrusionH="127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ounded Rectangle 118"/>
            <p:cNvSpPr/>
            <p:nvPr/>
          </p:nvSpPr>
          <p:spPr>
            <a:xfrm>
              <a:off x="7390864" y="2741901"/>
              <a:ext cx="94628" cy="12801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0" name="Picture 3" descr="D:\d drive\MJ WORK\Pooja mam (physics)\CBSE (X)\Magnetic Effect of Electric Current\Raw\magnet need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706" y="2746284"/>
            <a:ext cx="1903965" cy="54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d drive\MJ WORK\Pooja mam (physics)\CBSE (X)\Magnetic Effect of Electric Current\Raw\arrow_curved_red_lef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377853" flipH="1">
            <a:off x="3195297" y="3346331"/>
            <a:ext cx="798505" cy="46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D:\d drive\MJ WORK\Pooja mam (physics)\CBSE (X)\Magnetic Effect of Electric Current\Raw\arrow_curved_red_lef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08950">
            <a:off x="7623913" y="3333767"/>
            <a:ext cx="798505" cy="46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 bwMode="auto">
          <a:xfrm>
            <a:off x="6685795" y="586085"/>
            <a:ext cx="10104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SNOW</a:t>
            </a:r>
          </a:p>
        </p:txBody>
      </p:sp>
      <p:sp>
        <p:nvSpPr>
          <p:cNvPr id="75" name="TextBox 74"/>
          <p:cNvSpPr txBox="1"/>
          <p:nvPr/>
        </p:nvSpPr>
        <p:spPr bwMode="auto">
          <a:xfrm>
            <a:off x="4019818" y="4100800"/>
            <a:ext cx="4362182" cy="52835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eaLnBrk="1" hangingPunct="1">
              <a:lnSpc>
                <a:spcPts val="1700"/>
              </a:lnSpc>
              <a:spcBef>
                <a:spcPct val="50000"/>
              </a:spcBef>
            </a:pPr>
            <a:r>
              <a:rPr kumimoji="1"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When current flows from </a:t>
            </a:r>
            <a:r>
              <a:rPr kumimoji="1" 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South </a:t>
            </a:r>
            <a:r>
              <a:rPr kumimoji="1"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to</a:t>
            </a:r>
            <a:r>
              <a:rPr kumimoji="1" 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North</a:t>
            </a:r>
            <a:r>
              <a:rPr kumimoji="1"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the North pole of the magnet deflects </a:t>
            </a:r>
            <a:r>
              <a:rPr kumimoji="1" lang="en-US" sz="1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Over West</a:t>
            </a:r>
          </a:p>
        </p:txBody>
      </p:sp>
      <p:sp>
        <p:nvSpPr>
          <p:cNvPr id="122" name="Rounded Rectangle 121"/>
          <p:cNvSpPr/>
          <p:nvPr/>
        </p:nvSpPr>
        <p:spPr>
          <a:xfrm>
            <a:off x="1173339" y="3486150"/>
            <a:ext cx="6446661" cy="457200"/>
          </a:xfrm>
          <a:prstGeom prst="roundRect">
            <a:avLst>
              <a:gd name="adj" fmla="val 6250"/>
            </a:avLst>
          </a:prstGeom>
          <a:solidFill>
            <a:srgbClr val="002060">
              <a:alpha val="81000"/>
            </a:srgbClr>
          </a:solidFill>
          <a:ln w="127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1510302" y="3496618"/>
            <a:ext cx="57727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This proves magnetic effect of current 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15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8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13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6" presetClass="emph" presetSubtype="0" repeatCount="3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50" dur="1000" fill="hold"/>
                                        <p:tgtEl>
                                          <p:spTgt spid="121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3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29" grpId="0"/>
      <p:bldP spid="30" grpId="0"/>
      <p:bldP spid="43" grpId="0" animBg="1"/>
      <p:bldP spid="56" grpId="0"/>
      <p:bldP spid="57" grpId="0"/>
      <p:bldP spid="70" grpId="0" animBg="1"/>
      <p:bldP spid="21" grpId="0"/>
      <p:bldP spid="75" grpId="0" animBg="1"/>
      <p:bldP spid="122" grpId="0" animBg="1"/>
      <p:bldP spid="121" grpId="0"/>
      <p:bldP spid="12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490509" y="2633354"/>
            <a:ext cx="0" cy="634208"/>
          </a:xfrm>
          <a:prstGeom prst="line">
            <a:avLst/>
          </a:prstGeom>
          <a:noFill/>
          <a:ln w="38100" cap="rnd" cmpd="sng" algn="ctr">
            <a:solidFill>
              <a:srgbClr val="FFFFCC"/>
            </a:solidFill>
            <a:prstDash val="solid"/>
          </a:ln>
          <a:effectLst/>
        </p:spPr>
      </p:cxnSp>
      <p:sp>
        <p:nvSpPr>
          <p:cNvPr id="6" name="Rectangle 5"/>
          <p:cNvSpPr/>
          <p:nvPr/>
        </p:nvSpPr>
        <p:spPr>
          <a:xfrm>
            <a:off x="783284" y="1366529"/>
            <a:ext cx="1405232" cy="1752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scene3d>
            <a:camera prst="perspectiveRelaxed" fov="7200000">
              <a:rot lat="174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Flowchart: Connector 6"/>
          <p:cNvSpPr/>
          <p:nvPr/>
        </p:nvSpPr>
        <p:spPr>
          <a:xfrm>
            <a:off x="1440180" y="2216159"/>
            <a:ext cx="91440" cy="91440"/>
          </a:xfrm>
          <a:prstGeom prst="flowChartConnector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  <a:scene3d>
            <a:camera prst="isometricOffAxis2Top"/>
            <a:lightRig rig="threePt" dir="t"/>
          </a:scene3d>
        </p:spPr>
        <p:txBody>
          <a:bodyPr rtlCol="0" anchor="ctr"/>
          <a:lstStyle/>
          <a:p>
            <a:pPr algn="ctr">
              <a:defRPr/>
            </a:pPr>
            <a:endParaRPr lang="en-US" sz="2000" kern="0" dirty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18309" y="3263305"/>
            <a:ext cx="3305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31574" y="1679036"/>
            <a:ext cx="129921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Rheostat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82909" y="1105113"/>
            <a:ext cx="2587914" cy="2392299"/>
            <a:chOff x="1863909" y="938734"/>
            <a:chExt cx="2587914" cy="2392299"/>
          </a:xfrm>
        </p:grpSpPr>
        <p:cxnSp>
          <p:nvCxnSpPr>
            <p:cNvPr id="11" name="Straight Connector 10"/>
            <p:cNvCxnSpPr/>
            <p:nvPr/>
          </p:nvCxnSpPr>
          <p:spPr>
            <a:xfrm rot="5400000">
              <a:off x="4108923" y="1638300"/>
              <a:ext cx="685800" cy="0"/>
            </a:xfrm>
            <a:prstGeom prst="line">
              <a:avLst/>
            </a:prstGeom>
            <a:noFill/>
            <a:ln w="38100" cap="flat" cmpd="sng" algn="ctr">
              <a:solidFill>
                <a:srgbClr val="FFFFCC"/>
              </a:solidFill>
              <a:prstDash val="soli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>
            <a:xfrm>
              <a:off x="1863909" y="1323249"/>
              <a:ext cx="548640" cy="0"/>
            </a:xfrm>
            <a:prstGeom prst="line">
              <a:avLst/>
            </a:prstGeom>
            <a:noFill/>
            <a:ln w="38100" cap="flat" cmpd="sng" algn="ctr">
              <a:solidFill>
                <a:srgbClr val="FFFFCC"/>
              </a:solidFill>
              <a:prstDash val="solid"/>
            </a:ln>
            <a:effectLst/>
          </p:spPr>
        </p:cxnSp>
        <p:grpSp>
          <p:nvGrpSpPr>
            <p:cNvPr id="13" name="Group 196"/>
            <p:cNvGrpSpPr>
              <a:grpSpLocks/>
            </p:cNvGrpSpPr>
            <p:nvPr/>
          </p:nvGrpSpPr>
          <p:grpSpPr bwMode="auto">
            <a:xfrm>
              <a:off x="3464247" y="938734"/>
              <a:ext cx="987574" cy="557113"/>
              <a:chOff x="6196281" y="3695458"/>
              <a:chExt cx="962994" cy="556513"/>
            </a:xfrm>
          </p:grpSpPr>
          <p:cxnSp>
            <p:nvCxnSpPr>
              <p:cNvPr id="22" name="Straight Connector 21"/>
              <p:cNvCxnSpPr/>
              <p:nvPr/>
            </p:nvCxnSpPr>
            <p:spPr bwMode="auto">
              <a:xfrm>
                <a:off x="6911830" y="4069924"/>
                <a:ext cx="247445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FFCC"/>
                </a:solidFill>
                <a:prstDash val="solid"/>
              </a:ln>
              <a:effectLst/>
            </p:spPr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6196281" y="4069924"/>
                <a:ext cx="35665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FFFFCC"/>
                </a:solidFill>
                <a:prstDash val="solid"/>
              </a:ln>
              <a:effectLst/>
            </p:spPr>
          </p:cxnSp>
          <p:sp>
            <p:nvSpPr>
              <p:cNvPr id="24" name="Oval 23"/>
              <p:cNvSpPr/>
              <p:nvPr/>
            </p:nvSpPr>
            <p:spPr>
              <a:xfrm>
                <a:off x="6551545" y="3886606"/>
                <a:ext cx="356656" cy="365365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FFCC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sz="1600" kern="0" dirty="0">
                  <a:solidFill>
                    <a:srgbClr val="3A11AF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25" name="TextBox 200"/>
              <p:cNvSpPr txBox="1">
                <a:spLocks noChangeArrowheads="1"/>
              </p:cNvSpPr>
              <p:nvPr/>
            </p:nvSpPr>
            <p:spPr bwMode="auto">
              <a:xfrm>
                <a:off x="6569338" y="3901013"/>
                <a:ext cx="322313" cy="3381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600" b="1" kern="0" dirty="0">
                    <a:solidFill>
                      <a:srgbClr val="FFFF00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A</a:t>
                </a:r>
              </a:p>
            </p:txBody>
          </p:sp>
          <p:sp>
            <p:nvSpPr>
              <p:cNvPr id="26" name="TextBox 201"/>
              <p:cNvSpPr txBox="1">
                <a:spLocks noChangeArrowheads="1"/>
              </p:cNvSpPr>
              <p:nvPr/>
            </p:nvSpPr>
            <p:spPr bwMode="auto">
              <a:xfrm>
                <a:off x="6293815" y="3746937"/>
                <a:ext cx="301992" cy="3381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600" b="1" kern="0" dirty="0">
                    <a:solidFill>
                      <a:srgbClr val="FFFF00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+</a:t>
                </a:r>
              </a:p>
            </p:txBody>
          </p:sp>
          <p:sp>
            <p:nvSpPr>
              <p:cNvPr id="27" name="Rectangle 202"/>
              <p:cNvSpPr>
                <a:spLocks noChangeArrowheads="1"/>
              </p:cNvSpPr>
              <p:nvPr/>
            </p:nvSpPr>
            <p:spPr bwMode="auto">
              <a:xfrm>
                <a:off x="6846438" y="3695458"/>
                <a:ext cx="300430" cy="3381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600" b="1" kern="0" dirty="0">
                    <a:solidFill>
                      <a:srgbClr val="FFFF00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–</a:t>
                </a:r>
              </a:p>
            </p:txBody>
          </p:sp>
        </p:grpSp>
        <p:cxnSp>
          <p:nvCxnSpPr>
            <p:cNvPr id="14" name="Straight Connector 13"/>
            <p:cNvCxnSpPr/>
            <p:nvPr/>
          </p:nvCxnSpPr>
          <p:spPr>
            <a:xfrm>
              <a:off x="1863909" y="3107533"/>
              <a:ext cx="1005840" cy="0"/>
            </a:xfrm>
            <a:prstGeom prst="line">
              <a:avLst/>
            </a:prstGeom>
            <a:noFill/>
            <a:ln w="38100" cap="flat" cmpd="sng" algn="ctr">
              <a:solidFill>
                <a:srgbClr val="FFFFCC"/>
              </a:solidFill>
              <a:prstDash val="solid"/>
            </a:ln>
            <a:effectLst/>
          </p:spPr>
        </p:cxnSp>
        <p:sp>
          <p:nvSpPr>
            <p:cNvPr id="15" name="Arc 14"/>
            <p:cNvSpPr/>
            <p:nvPr/>
          </p:nvSpPr>
          <p:spPr>
            <a:xfrm>
              <a:off x="2857496" y="2873833"/>
              <a:ext cx="393700" cy="457200"/>
            </a:xfrm>
            <a:prstGeom prst="arc">
              <a:avLst>
                <a:gd name="adj1" fmla="val 18507232"/>
                <a:gd name="adj2" fmla="val 3490113"/>
              </a:avLst>
            </a:prstGeom>
            <a:noFill/>
            <a:ln w="38100" cap="flat" cmpd="sng" algn="ctr">
              <a:solidFill>
                <a:srgbClr val="FFFF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IN" sz="1600" kern="0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" name="Arc 15"/>
            <p:cNvSpPr/>
            <p:nvPr/>
          </p:nvSpPr>
          <p:spPr>
            <a:xfrm rot="10800000">
              <a:off x="2857497" y="2873833"/>
              <a:ext cx="393700" cy="457200"/>
            </a:xfrm>
            <a:prstGeom prst="arc">
              <a:avLst>
                <a:gd name="adj1" fmla="val 18392288"/>
                <a:gd name="adj2" fmla="val 3114624"/>
              </a:avLst>
            </a:prstGeom>
            <a:noFill/>
            <a:ln w="38100" cap="flat" cmpd="sng" algn="ctr">
              <a:solidFill>
                <a:srgbClr val="FFFF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IN" sz="1600" kern="0" dirty="0">
                <a:solidFill>
                  <a:sysClr val="windowText" lastClr="00000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2388667" y="1174913"/>
              <a:ext cx="1101700" cy="260350"/>
            </a:xfrm>
            <a:custGeom>
              <a:avLst/>
              <a:gdLst>
                <a:gd name="connsiteX0" fmla="*/ 0 w 1054100"/>
                <a:gd name="connsiteY0" fmla="*/ 130175 h 260350"/>
                <a:gd name="connsiteX1" fmla="*/ 149225 w 1054100"/>
                <a:gd name="connsiteY1" fmla="*/ 130175 h 260350"/>
                <a:gd name="connsiteX2" fmla="*/ 190500 w 1054100"/>
                <a:gd name="connsiteY2" fmla="*/ 257175 h 260350"/>
                <a:gd name="connsiteX3" fmla="*/ 238125 w 1054100"/>
                <a:gd name="connsiteY3" fmla="*/ 0 h 260350"/>
                <a:gd name="connsiteX4" fmla="*/ 301625 w 1054100"/>
                <a:gd name="connsiteY4" fmla="*/ 257175 h 260350"/>
                <a:gd name="connsiteX5" fmla="*/ 361950 w 1054100"/>
                <a:gd name="connsiteY5" fmla="*/ 6350 h 260350"/>
                <a:gd name="connsiteX6" fmla="*/ 422275 w 1054100"/>
                <a:gd name="connsiteY6" fmla="*/ 257175 h 260350"/>
                <a:gd name="connsiteX7" fmla="*/ 482600 w 1054100"/>
                <a:gd name="connsiteY7" fmla="*/ 0 h 260350"/>
                <a:gd name="connsiteX8" fmla="*/ 549275 w 1054100"/>
                <a:gd name="connsiteY8" fmla="*/ 260350 h 260350"/>
                <a:gd name="connsiteX9" fmla="*/ 609600 w 1054100"/>
                <a:gd name="connsiteY9" fmla="*/ 0 h 260350"/>
                <a:gd name="connsiteX10" fmla="*/ 666750 w 1054100"/>
                <a:gd name="connsiteY10" fmla="*/ 254000 h 260350"/>
                <a:gd name="connsiteX11" fmla="*/ 736600 w 1054100"/>
                <a:gd name="connsiteY11" fmla="*/ 3175 h 260350"/>
                <a:gd name="connsiteX12" fmla="*/ 796925 w 1054100"/>
                <a:gd name="connsiteY12" fmla="*/ 257175 h 260350"/>
                <a:gd name="connsiteX13" fmla="*/ 854075 w 1054100"/>
                <a:gd name="connsiteY13" fmla="*/ 3175 h 260350"/>
                <a:gd name="connsiteX14" fmla="*/ 901700 w 1054100"/>
                <a:gd name="connsiteY14" fmla="*/ 155575 h 260350"/>
                <a:gd name="connsiteX15" fmla="*/ 1054100 w 1054100"/>
                <a:gd name="connsiteY15" fmla="*/ 155575 h 260350"/>
                <a:gd name="connsiteX16" fmla="*/ 1054100 w 1054100"/>
                <a:gd name="connsiteY16" fmla="*/ 152400 h 260350"/>
                <a:gd name="connsiteX17" fmla="*/ 1054100 w 1054100"/>
                <a:gd name="connsiteY17" fmla="*/ 152400 h 260350"/>
                <a:gd name="connsiteX0" fmla="*/ 0 w 1054100"/>
                <a:gd name="connsiteY0" fmla="*/ 130175 h 260350"/>
                <a:gd name="connsiteX1" fmla="*/ 149225 w 1054100"/>
                <a:gd name="connsiteY1" fmla="*/ 130175 h 260350"/>
                <a:gd name="connsiteX2" fmla="*/ 190500 w 1054100"/>
                <a:gd name="connsiteY2" fmla="*/ 257175 h 260350"/>
                <a:gd name="connsiteX3" fmla="*/ 238125 w 1054100"/>
                <a:gd name="connsiteY3" fmla="*/ 0 h 260350"/>
                <a:gd name="connsiteX4" fmla="*/ 301625 w 1054100"/>
                <a:gd name="connsiteY4" fmla="*/ 257175 h 260350"/>
                <a:gd name="connsiteX5" fmla="*/ 361950 w 1054100"/>
                <a:gd name="connsiteY5" fmla="*/ 6350 h 260350"/>
                <a:gd name="connsiteX6" fmla="*/ 422275 w 1054100"/>
                <a:gd name="connsiteY6" fmla="*/ 257175 h 260350"/>
                <a:gd name="connsiteX7" fmla="*/ 482600 w 1054100"/>
                <a:gd name="connsiteY7" fmla="*/ 0 h 260350"/>
                <a:gd name="connsiteX8" fmla="*/ 549275 w 1054100"/>
                <a:gd name="connsiteY8" fmla="*/ 260350 h 260350"/>
                <a:gd name="connsiteX9" fmla="*/ 609600 w 1054100"/>
                <a:gd name="connsiteY9" fmla="*/ 0 h 260350"/>
                <a:gd name="connsiteX10" fmla="*/ 666750 w 1054100"/>
                <a:gd name="connsiteY10" fmla="*/ 254000 h 260350"/>
                <a:gd name="connsiteX11" fmla="*/ 736600 w 1054100"/>
                <a:gd name="connsiteY11" fmla="*/ 3175 h 260350"/>
                <a:gd name="connsiteX12" fmla="*/ 796925 w 1054100"/>
                <a:gd name="connsiteY12" fmla="*/ 257175 h 260350"/>
                <a:gd name="connsiteX13" fmla="*/ 854075 w 1054100"/>
                <a:gd name="connsiteY13" fmla="*/ 3175 h 260350"/>
                <a:gd name="connsiteX14" fmla="*/ 901700 w 1054100"/>
                <a:gd name="connsiteY14" fmla="*/ 155575 h 260350"/>
                <a:gd name="connsiteX15" fmla="*/ 1054100 w 1054100"/>
                <a:gd name="connsiteY15" fmla="*/ 155575 h 260350"/>
                <a:gd name="connsiteX16" fmla="*/ 1054100 w 1054100"/>
                <a:gd name="connsiteY16" fmla="*/ 152400 h 260350"/>
                <a:gd name="connsiteX0" fmla="*/ 0 w 1054100"/>
                <a:gd name="connsiteY0" fmla="*/ 130175 h 260350"/>
                <a:gd name="connsiteX1" fmla="*/ 149225 w 1054100"/>
                <a:gd name="connsiteY1" fmla="*/ 130175 h 260350"/>
                <a:gd name="connsiteX2" fmla="*/ 190500 w 1054100"/>
                <a:gd name="connsiteY2" fmla="*/ 257175 h 260350"/>
                <a:gd name="connsiteX3" fmla="*/ 238125 w 1054100"/>
                <a:gd name="connsiteY3" fmla="*/ 0 h 260350"/>
                <a:gd name="connsiteX4" fmla="*/ 301625 w 1054100"/>
                <a:gd name="connsiteY4" fmla="*/ 257175 h 260350"/>
                <a:gd name="connsiteX5" fmla="*/ 361950 w 1054100"/>
                <a:gd name="connsiteY5" fmla="*/ 6350 h 260350"/>
                <a:gd name="connsiteX6" fmla="*/ 422275 w 1054100"/>
                <a:gd name="connsiteY6" fmla="*/ 257175 h 260350"/>
                <a:gd name="connsiteX7" fmla="*/ 482600 w 1054100"/>
                <a:gd name="connsiteY7" fmla="*/ 0 h 260350"/>
                <a:gd name="connsiteX8" fmla="*/ 549275 w 1054100"/>
                <a:gd name="connsiteY8" fmla="*/ 260350 h 260350"/>
                <a:gd name="connsiteX9" fmla="*/ 609600 w 1054100"/>
                <a:gd name="connsiteY9" fmla="*/ 0 h 260350"/>
                <a:gd name="connsiteX10" fmla="*/ 666750 w 1054100"/>
                <a:gd name="connsiteY10" fmla="*/ 254000 h 260350"/>
                <a:gd name="connsiteX11" fmla="*/ 736600 w 1054100"/>
                <a:gd name="connsiteY11" fmla="*/ 3175 h 260350"/>
                <a:gd name="connsiteX12" fmla="*/ 796925 w 1054100"/>
                <a:gd name="connsiteY12" fmla="*/ 257175 h 260350"/>
                <a:gd name="connsiteX13" fmla="*/ 854075 w 1054100"/>
                <a:gd name="connsiteY13" fmla="*/ 3175 h 260350"/>
                <a:gd name="connsiteX14" fmla="*/ 901700 w 1054100"/>
                <a:gd name="connsiteY14" fmla="*/ 155575 h 260350"/>
                <a:gd name="connsiteX15" fmla="*/ 1054100 w 1054100"/>
                <a:gd name="connsiteY15" fmla="*/ 152400 h 260350"/>
                <a:gd name="connsiteX0" fmla="*/ 0 w 901700"/>
                <a:gd name="connsiteY0" fmla="*/ 130175 h 260350"/>
                <a:gd name="connsiteX1" fmla="*/ 149225 w 901700"/>
                <a:gd name="connsiteY1" fmla="*/ 130175 h 260350"/>
                <a:gd name="connsiteX2" fmla="*/ 190500 w 901700"/>
                <a:gd name="connsiteY2" fmla="*/ 257175 h 260350"/>
                <a:gd name="connsiteX3" fmla="*/ 238125 w 901700"/>
                <a:gd name="connsiteY3" fmla="*/ 0 h 260350"/>
                <a:gd name="connsiteX4" fmla="*/ 301625 w 901700"/>
                <a:gd name="connsiteY4" fmla="*/ 257175 h 260350"/>
                <a:gd name="connsiteX5" fmla="*/ 361950 w 901700"/>
                <a:gd name="connsiteY5" fmla="*/ 6350 h 260350"/>
                <a:gd name="connsiteX6" fmla="*/ 422275 w 901700"/>
                <a:gd name="connsiteY6" fmla="*/ 257175 h 260350"/>
                <a:gd name="connsiteX7" fmla="*/ 482600 w 901700"/>
                <a:gd name="connsiteY7" fmla="*/ 0 h 260350"/>
                <a:gd name="connsiteX8" fmla="*/ 549275 w 901700"/>
                <a:gd name="connsiteY8" fmla="*/ 260350 h 260350"/>
                <a:gd name="connsiteX9" fmla="*/ 609600 w 901700"/>
                <a:gd name="connsiteY9" fmla="*/ 0 h 260350"/>
                <a:gd name="connsiteX10" fmla="*/ 666750 w 901700"/>
                <a:gd name="connsiteY10" fmla="*/ 254000 h 260350"/>
                <a:gd name="connsiteX11" fmla="*/ 736600 w 901700"/>
                <a:gd name="connsiteY11" fmla="*/ 3175 h 260350"/>
                <a:gd name="connsiteX12" fmla="*/ 796925 w 901700"/>
                <a:gd name="connsiteY12" fmla="*/ 257175 h 260350"/>
                <a:gd name="connsiteX13" fmla="*/ 854075 w 901700"/>
                <a:gd name="connsiteY13" fmla="*/ 3175 h 260350"/>
                <a:gd name="connsiteX14" fmla="*/ 901700 w 901700"/>
                <a:gd name="connsiteY14" fmla="*/ 155575 h 260350"/>
                <a:gd name="connsiteX0" fmla="*/ 0 w 752475"/>
                <a:gd name="connsiteY0" fmla="*/ 130175 h 260350"/>
                <a:gd name="connsiteX1" fmla="*/ 41275 w 752475"/>
                <a:gd name="connsiteY1" fmla="*/ 257175 h 260350"/>
                <a:gd name="connsiteX2" fmla="*/ 88900 w 752475"/>
                <a:gd name="connsiteY2" fmla="*/ 0 h 260350"/>
                <a:gd name="connsiteX3" fmla="*/ 152400 w 752475"/>
                <a:gd name="connsiteY3" fmla="*/ 257175 h 260350"/>
                <a:gd name="connsiteX4" fmla="*/ 212725 w 752475"/>
                <a:gd name="connsiteY4" fmla="*/ 6350 h 260350"/>
                <a:gd name="connsiteX5" fmla="*/ 273050 w 752475"/>
                <a:gd name="connsiteY5" fmla="*/ 257175 h 260350"/>
                <a:gd name="connsiteX6" fmla="*/ 333375 w 752475"/>
                <a:gd name="connsiteY6" fmla="*/ 0 h 260350"/>
                <a:gd name="connsiteX7" fmla="*/ 400050 w 752475"/>
                <a:gd name="connsiteY7" fmla="*/ 260350 h 260350"/>
                <a:gd name="connsiteX8" fmla="*/ 460375 w 752475"/>
                <a:gd name="connsiteY8" fmla="*/ 0 h 260350"/>
                <a:gd name="connsiteX9" fmla="*/ 517525 w 752475"/>
                <a:gd name="connsiteY9" fmla="*/ 254000 h 260350"/>
                <a:gd name="connsiteX10" fmla="*/ 587375 w 752475"/>
                <a:gd name="connsiteY10" fmla="*/ 3175 h 260350"/>
                <a:gd name="connsiteX11" fmla="*/ 647700 w 752475"/>
                <a:gd name="connsiteY11" fmla="*/ 257175 h 260350"/>
                <a:gd name="connsiteX12" fmla="*/ 704850 w 752475"/>
                <a:gd name="connsiteY12" fmla="*/ 3175 h 260350"/>
                <a:gd name="connsiteX13" fmla="*/ 752475 w 752475"/>
                <a:gd name="connsiteY13" fmla="*/ 155575 h 26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2475" h="260350">
                  <a:moveTo>
                    <a:pt x="0" y="130175"/>
                  </a:moveTo>
                  <a:lnTo>
                    <a:pt x="41275" y="257175"/>
                  </a:lnTo>
                  <a:lnTo>
                    <a:pt x="88900" y="0"/>
                  </a:lnTo>
                  <a:lnTo>
                    <a:pt x="152400" y="257175"/>
                  </a:lnTo>
                  <a:lnTo>
                    <a:pt x="212725" y="6350"/>
                  </a:lnTo>
                  <a:lnTo>
                    <a:pt x="273050" y="257175"/>
                  </a:lnTo>
                  <a:lnTo>
                    <a:pt x="333375" y="0"/>
                  </a:lnTo>
                  <a:lnTo>
                    <a:pt x="400050" y="260350"/>
                  </a:lnTo>
                  <a:lnTo>
                    <a:pt x="460375" y="0"/>
                  </a:lnTo>
                  <a:lnTo>
                    <a:pt x="517525" y="254000"/>
                  </a:lnTo>
                  <a:lnTo>
                    <a:pt x="587375" y="3175"/>
                  </a:lnTo>
                  <a:lnTo>
                    <a:pt x="647700" y="257175"/>
                  </a:lnTo>
                  <a:lnTo>
                    <a:pt x="704850" y="3175"/>
                  </a:lnTo>
                  <a:lnTo>
                    <a:pt x="752475" y="155575"/>
                  </a:lnTo>
                </a:path>
              </a:pathLst>
            </a:custGeom>
            <a:noFill/>
            <a:ln w="38100" cap="flat" cmpd="sng" algn="ctr">
              <a:solidFill>
                <a:srgbClr val="FFFFCC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 rot="5400000">
              <a:off x="4086063" y="2777494"/>
              <a:ext cx="731520" cy="0"/>
            </a:xfrm>
            <a:prstGeom prst="line">
              <a:avLst/>
            </a:prstGeom>
            <a:noFill/>
            <a:ln w="38100" cap="flat" cmpd="sng" algn="ctr">
              <a:solidFill>
                <a:srgbClr val="FFFFCC"/>
              </a:solidFill>
              <a:prstDash val="solid"/>
            </a:ln>
            <a:effectLst/>
          </p:spPr>
        </p:cxnSp>
        <p:sp>
          <p:nvSpPr>
            <p:cNvPr id="19" name="Flowchart: Connector 18"/>
            <p:cNvSpPr/>
            <p:nvPr/>
          </p:nvSpPr>
          <p:spPr>
            <a:xfrm>
              <a:off x="2993229" y="3040878"/>
              <a:ext cx="121424" cy="121424"/>
            </a:xfrm>
            <a:prstGeom prst="flowChartConnector">
              <a:avLst/>
            </a:prstGeom>
            <a:solidFill>
              <a:srgbClr val="FFFFCC"/>
            </a:solidFill>
            <a:ln>
              <a:solidFill>
                <a:srgbClr val="FFFFCC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3258369" y="3126583"/>
              <a:ext cx="1188720" cy="0"/>
            </a:xfrm>
            <a:prstGeom prst="line">
              <a:avLst/>
            </a:prstGeom>
            <a:noFill/>
            <a:ln w="38100" cap="flat" cmpd="sng" algn="ctr">
              <a:solidFill>
                <a:srgbClr val="FFFFCC"/>
              </a:solidFill>
              <a:prstDash val="solid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>
            <a:xfrm flipV="1">
              <a:off x="2558517" y="938743"/>
              <a:ext cx="762000" cy="685800"/>
            </a:xfrm>
            <a:prstGeom prst="straightConnector1">
              <a:avLst/>
            </a:prstGeom>
            <a:noFill/>
            <a:ln w="50800" cap="flat" cmpd="sng" algn="ctr">
              <a:solidFill>
                <a:srgbClr val="FFC000"/>
              </a:solidFill>
              <a:prstDash val="solid"/>
              <a:tailEnd type="stealth" w="lg" len="lg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3694194" y="1741120"/>
            <a:ext cx="620042" cy="1225610"/>
            <a:chOff x="4075194" y="1574741"/>
            <a:chExt cx="620042" cy="1225610"/>
          </a:xfrm>
        </p:grpSpPr>
        <p:cxnSp>
          <p:nvCxnSpPr>
            <p:cNvPr id="29" name="Straight Connector 28"/>
            <p:cNvCxnSpPr/>
            <p:nvPr/>
          </p:nvCxnSpPr>
          <p:spPr>
            <a:xfrm rot="5400000">
              <a:off x="4451823" y="1849879"/>
              <a:ext cx="0" cy="252000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>
            <a:xfrm rot="5400000">
              <a:off x="4379949" y="2173270"/>
              <a:ext cx="143748" cy="0"/>
            </a:xfrm>
            <a:prstGeom prst="line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>
            <a:xfrm rot="5400000">
              <a:off x="4451823" y="2126175"/>
              <a:ext cx="0" cy="252000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>
            <a:xfrm rot="5400000">
              <a:off x="4451823" y="2146908"/>
              <a:ext cx="0" cy="486827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  <p:sp>
          <p:nvSpPr>
            <p:cNvPr id="33" name="Rectangle 202"/>
            <p:cNvSpPr>
              <a:spLocks noChangeArrowheads="1"/>
            </p:cNvSpPr>
            <p:nvPr/>
          </p:nvSpPr>
          <p:spPr bwMode="auto">
            <a:xfrm>
              <a:off x="4075194" y="1574741"/>
              <a:ext cx="312907" cy="400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rgbClr val="FFFF00"/>
                  </a:solidFill>
                  <a:latin typeface="Bookman Old Style" pitchFamily="18" charset="0"/>
                </a:rPr>
                <a:t>–</a:t>
              </a:r>
            </a:p>
          </p:txBody>
        </p:sp>
        <p:sp>
          <p:nvSpPr>
            <p:cNvPr id="34" name="Rectangle 202"/>
            <p:cNvSpPr>
              <a:spLocks noChangeArrowheads="1"/>
            </p:cNvSpPr>
            <p:nvPr/>
          </p:nvSpPr>
          <p:spPr bwMode="auto">
            <a:xfrm>
              <a:off x="4086664" y="2400241"/>
              <a:ext cx="3385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kern="0" dirty="0">
                  <a:solidFill>
                    <a:srgbClr val="FFFF00"/>
                  </a:solidFill>
                  <a:latin typeface="Bookman Old Style" pitchFamily="18" charset="0"/>
                </a:rPr>
                <a:t>+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 rot="5400000">
              <a:off x="4451823" y="1870613"/>
              <a:ext cx="0" cy="486827"/>
            </a:xfrm>
            <a:prstGeom prst="line">
              <a:avLst/>
            </a:prstGeom>
            <a:noFill/>
            <a:ln w="57150" cap="flat" cmpd="sng" algn="ctr">
              <a:solidFill>
                <a:srgbClr val="FFC000"/>
              </a:solidFill>
              <a:prstDash val="solid"/>
            </a:ln>
            <a:effectLst/>
          </p:spPr>
        </p:cxnSp>
      </p:grpSp>
      <p:sp>
        <p:nvSpPr>
          <p:cNvPr id="36" name="TextBox 35"/>
          <p:cNvSpPr txBox="1"/>
          <p:nvPr/>
        </p:nvSpPr>
        <p:spPr>
          <a:xfrm>
            <a:off x="2952275" y="880836"/>
            <a:ext cx="129921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Ammeter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992427" y="2573029"/>
            <a:ext cx="1036773" cy="338554"/>
            <a:chOff x="3773528" y="3074796"/>
            <a:chExt cx="923845" cy="1430337"/>
          </a:xfrm>
        </p:grpSpPr>
        <p:sp>
          <p:nvSpPr>
            <p:cNvPr id="38" name="Rounded Rectangular Callout 37"/>
            <p:cNvSpPr/>
            <p:nvPr/>
          </p:nvSpPr>
          <p:spPr>
            <a:xfrm>
              <a:off x="3773528" y="3210168"/>
              <a:ext cx="923845" cy="1219272"/>
            </a:xfrm>
            <a:prstGeom prst="wedgeRoundRectCallout">
              <a:avLst>
                <a:gd name="adj1" fmla="val -16447"/>
                <a:gd name="adj2" fmla="val -19343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65470" y="3074796"/>
              <a:ext cx="831903" cy="14303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FF0000"/>
                  </a:solidFill>
                </a:defRPr>
              </a:lvl1pPr>
            </a:lstStyle>
            <a:p>
              <a:r>
                <a:rPr lang="en-US" sz="1600" dirty="0">
                  <a:solidFill>
                    <a:srgbClr val="FFFF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Battery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62112" y="2010907"/>
            <a:ext cx="1676279" cy="632920"/>
            <a:chOff x="1043112" y="1844528"/>
            <a:chExt cx="1676279" cy="632920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1176516" y="2118360"/>
              <a:ext cx="45719" cy="45719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570145">
              <a:off x="1204244" y="2032190"/>
              <a:ext cx="84367" cy="65975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570145">
              <a:off x="1325702" y="1863000"/>
              <a:ext cx="84367" cy="6597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570145">
              <a:off x="1458446" y="1849001"/>
              <a:ext cx="84367" cy="6597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570145">
              <a:off x="1256250" y="2120537"/>
              <a:ext cx="84367" cy="6597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570145">
              <a:off x="1624793" y="1893652"/>
              <a:ext cx="84367" cy="65975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570145">
              <a:off x="1428081" y="2263246"/>
              <a:ext cx="84367" cy="6597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570145">
              <a:off x="1829326" y="2357333"/>
              <a:ext cx="84367" cy="65975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570145">
              <a:off x="1843614" y="2164452"/>
              <a:ext cx="84367" cy="6597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570145">
              <a:off x="2289695" y="1875605"/>
              <a:ext cx="84367" cy="65975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1068709" y="2392210"/>
              <a:ext cx="45719" cy="45719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1275576" y="1965611"/>
              <a:ext cx="45719" cy="45719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1532177" y="1951684"/>
              <a:ext cx="45719" cy="45719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1657430" y="1993392"/>
              <a:ext cx="45719" cy="45719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1400353" y="2106048"/>
              <a:ext cx="45719" cy="45719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1454910" y="2178389"/>
              <a:ext cx="45719" cy="45719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2006895" y="2025678"/>
              <a:ext cx="45719" cy="45719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1985491" y="2373160"/>
              <a:ext cx="45719" cy="45719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570145">
              <a:off x="2323315" y="2003963"/>
              <a:ext cx="84367" cy="65975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570145">
              <a:off x="2211167" y="2107908"/>
              <a:ext cx="84367" cy="65975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570145">
              <a:off x="2018175" y="2283405"/>
              <a:ext cx="84367" cy="6597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570145">
              <a:off x="1270737" y="2394374"/>
              <a:ext cx="84367" cy="65975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 flipV="1">
              <a:off x="1353705" y="2199906"/>
              <a:ext cx="45719" cy="45719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21029855" flipV="1">
              <a:off x="1721377" y="1938844"/>
              <a:ext cx="84367" cy="65975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21029855" flipV="1">
              <a:off x="1413150" y="1963768"/>
              <a:ext cx="84367" cy="65975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21029855" flipV="1">
              <a:off x="1940520" y="1883622"/>
              <a:ext cx="84367" cy="65975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21029855" flipV="1">
              <a:off x="1469713" y="2061770"/>
              <a:ext cx="84367" cy="65975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21029855" flipV="1">
              <a:off x="1902205" y="2278335"/>
              <a:ext cx="84367" cy="65975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21029855" flipV="1">
              <a:off x="1614292" y="2123446"/>
              <a:ext cx="84367" cy="65975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21029855" flipV="1">
              <a:off x="2132217" y="2381838"/>
              <a:ext cx="84367" cy="65975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21029855" flipV="1">
              <a:off x="2146504" y="1989205"/>
              <a:ext cx="84367" cy="65975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 flipV="1">
              <a:off x="1369218" y="2326026"/>
              <a:ext cx="45719" cy="45719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 flipV="1">
              <a:off x="1344950" y="2030732"/>
              <a:ext cx="45719" cy="45719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 flipV="1">
              <a:off x="2180141" y="1877110"/>
              <a:ext cx="45719" cy="45719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 flipV="1">
              <a:off x="1940029" y="2235520"/>
              <a:ext cx="45719" cy="45719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 flipV="1">
              <a:off x="2048132" y="1896635"/>
              <a:ext cx="45719" cy="45719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 flipV="1">
              <a:off x="1580222" y="2306877"/>
              <a:ext cx="45719" cy="45719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21029855" flipV="1">
              <a:off x="1698428" y="2399567"/>
              <a:ext cx="84367" cy="65975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570145">
              <a:off x="1405220" y="2353968"/>
              <a:ext cx="84367" cy="65975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1102697" y="2253685"/>
              <a:ext cx="45719" cy="45719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1157254" y="2326026"/>
              <a:ext cx="45719" cy="45719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 flipV="1">
              <a:off x="1230178" y="2278301"/>
              <a:ext cx="45719" cy="45719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570145">
              <a:off x="1168525" y="2203714"/>
              <a:ext cx="84367" cy="65975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570145">
              <a:off x="1043112" y="2317911"/>
              <a:ext cx="84367" cy="65975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570145">
              <a:off x="1294731" y="2229908"/>
              <a:ext cx="84367" cy="65975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570145">
              <a:off x="1145506" y="2391730"/>
              <a:ext cx="84367" cy="65975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 flipV="1">
              <a:off x="1243012" y="2347457"/>
              <a:ext cx="45719" cy="45719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 flipV="1">
              <a:off x="1537380" y="2137590"/>
              <a:ext cx="45719" cy="45719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1575040" y="1846909"/>
              <a:ext cx="45719" cy="45719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1746490" y="1844528"/>
              <a:ext cx="45719" cy="45719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1582183" y="2015978"/>
              <a:ext cx="45719" cy="45719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570145">
              <a:off x="1707882" y="2045389"/>
              <a:ext cx="84367" cy="65975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21029855" flipV="1">
              <a:off x="1778599" y="2142496"/>
              <a:ext cx="84367" cy="65975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 flipV="1">
              <a:off x="1701687" y="2156640"/>
              <a:ext cx="45719" cy="45719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21029855" flipV="1">
              <a:off x="1622903" y="2222008"/>
              <a:ext cx="57624" cy="45062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 flipV="1">
              <a:off x="1539866" y="2232942"/>
              <a:ext cx="31227" cy="31227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21029855" flipV="1">
              <a:off x="1789591" y="2241058"/>
              <a:ext cx="57624" cy="45062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 flipV="1">
              <a:off x="1706554" y="2251992"/>
              <a:ext cx="31227" cy="31227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21029855" flipV="1">
              <a:off x="1587186" y="2360121"/>
              <a:ext cx="57624" cy="45062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 flipV="1">
              <a:off x="1504149" y="2371055"/>
              <a:ext cx="31227" cy="31227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21029855" flipV="1">
              <a:off x="1588889" y="2411473"/>
              <a:ext cx="84367" cy="65975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1766416" y="2306485"/>
              <a:ext cx="45719" cy="45719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570145">
              <a:off x="1917432" y="1983477"/>
              <a:ext cx="84367" cy="65975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 flipV="1">
              <a:off x="2079088" y="2022841"/>
              <a:ext cx="45719" cy="45719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 flipV="1">
              <a:off x="1406518" y="2430586"/>
              <a:ext cx="31227" cy="31227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21029855" flipV="1">
              <a:off x="1491936" y="2422033"/>
              <a:ext cx="57624" cy="45062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1699741" y="2304103"/>
              <a:ext cx="45719" cy="45719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21029855" flipV="1">
              <a:off x="2047461" y="2152130"/>
              <a:ext cx="84367" cy="65975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570145">
              <a:off x="2506442" y="2343650"/>
              <a:ext cx="84367" cy="65975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21029855" flipV="1">
              <a:off x="2342736" y="2387872"/>
              <a:ext cx="84367" cy="65975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21029855" flipV="1">
              <a:off x="1905997" y="2405651"/>
              <a:ext cx="84367" cy="65975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1973585" y="2142178"/>
              <a:ext cx="45719" cy="45719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2147416" y="2077885"/>
              <a:ext cx="45719" cy="45719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2256954" y="2018353"/>
              <a:ext cx="45719" cy="45719"/>
            </a:xfrm>
            <a:prstGeom prst="rect">
              <a:avLst/>
            </a:prstGeom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2397447" y="1937390"/>
              <a:ext cx="45719" cy="45719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2466503" y="2061215"/>
              <a:ext cx="45719" cy="45719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2342678" y="2142177"/>
              <a:ext cx="45719" cy="45719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2216472" y="2230283"/>
              <a:ext cx="45719" cy="45719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2273622" y="2406496"/>
              <a:ext cx="45719" cy="45719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2461741" y="2416021"/>
              <a:ext cx="45719" cy="45719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2585566" y="2323152"/>
              <a:ext cx="45719" cy="45719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2552229" y="2227902"/>
              <a:ext cx="45719" cy="45719"/>
            </a:xfrm>
            <a:prstGeom prst="rect">
              <a:avLst/>
            </a:prstGeom>
          </p:spPr>
        </p:pic>
        <p:pic>
          <p:nvPicPr>
            <p:cNvPr id="123" name="Picture 12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21029855" flipV="1">
              <a:off x="2053635" y="2398508"/>
              <a:ext cx="84367" cy="65975"/>
            </a:xfrm>
            <a:prstGeom prst="rect">
              <a:avLst/>
            </a:prstGeom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2121222" y="2211233"/>
              <a:ext cx="45719" cy="45719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2295053" y="2325533"/>
              <a:ext cx="45719" cy="45719"/>
            </a:xfrm>
            <a:prstGeom prst="rect">
              <a:avLst/>
            </a:prstGeom>
          </p:spPr>
        </p:pic>
        <p:pic>
          <p:nvPicPr>
            <p:cNvPr id="126" name="Picture 1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2199803" y="2306483"/>
              <a:ext cx="45719" cy="45719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21029855" flipV="1">
              <a:off x="2304636" y="2240236"/>
              <a:ext cx="84367" cy="65975"/>
            </a:xfrm>
            <a:prstGeom prst="rect">
              <a:avLst/>
            </a:prstGeom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570145">
              <a:off x="2401667" y="2107905"/>
              <a:ext cx="84367" cy="65975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570145">
              <a:off x="2554066" y="2407943"/>
              <a:ext cx="84367" cy="65975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36" t="65999" r="41362" b="-1"/>
            <a:stretch/>
          </p:blipFill>
          <p:spPr>
            <a:xfrm rot="570145">
              <a:off x="2449291" y="2172198"/>
              <a:ext cx="84367" cy="65975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2392685" y="2287433"/>
              <a:ext cx="45719" cy="45719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2468881" y="2226469"/>
              <a:ext cx="45719" cy="45719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2240281" y="2190750"/>
              <a:ext cx="45719" cy="45719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2673672" y="2416021"/>
              <a:ext cx="45719" cy="45719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2387922" y="1863571"/>
              <a:ext cx="45719" cy="45719"/>
            </a:xfrm>
            <a:prstGeom prst="rect">
              <a:avLst/>
            </a:prstGeom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2123604" y="1846902"/>
              <a:ext cx="45719" cy="45719"/>
            </a:xfrm>
            <a:prstGeom prst="rect">
              <a:avLst/>
            </a:prstGeom>
          </p:spPr>
        </p:pic>
        <p:pic>
          <p:nvPicPr>
            <p:cNvPr id="137" name="Picture 13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696" b="60505" l="38952" r="5678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3" t="34845" r="40981" b="36643"/>
            <a:stretch/>
          </p:blipFill>
          <p:spPr>
            <a:xfrm>
              <a:off x="2123604" y="1939771"/>
              <a:ext cx="45719" cy="45719"/>
            </a:xfrm>
            <a:prstGeom prst="rect">
              <a:avLst/>
            </a:prstGeom>
          </p:spPr>
        </p:pic>
      </p:grpSp>
      <p:cxnSp>
        <p:nvCxnSpPr>
          <p:cNvPr id="138" name="Straight Arrow Connector 137"/>
          <p:cNvCxnSpPr/>
          <p:nvPr/>
        </p:nvCxnSpPr>
        <p:spPr>
          <a:xfrm rot="16200000" flipV="1">
            <a:off x="1465421" y="2924025"/>
            <a:ext cx="45720" cy="1588"/>
          </a:xfrm>
          <a:prstGeom prst="straightConnector1">
            <a:avLst/>
          </a:prstGeom>
          <a:noFill/>
          <a:ln w="57150" cap="flat" cmpd="sng" algn="ctr">
            <a:solidFill>
              <a:srgbClr val="66FFFF"/>
            </a:solidFill>
            <a:prstDash val="solid"/>
            <a:tailEnd type="stealth" w="med" len="med"/>
          </a:ln>
          <a:effectLst/>
        </p:spPr>
      </p:cxnSp>
      <p:grpSp>
        <p:nvGrpSpPr>
          <p:cNvPr id="139" name="Group 79"/>
          <p:cNvGrpSpPr/>
          <p:nvPr/>
        </p:nvGrpSpPr>
        <p:grpSpPr>
          <a:xfrm>
            <a:off x="873577" y="1577571"/>
            <a:ext cx="1206387" cy="1367235"/>
            <a:chOff x="6172200" y="1371600"/>
            <a:chExt cx="1143000" cy="1143000"/>
          </a:xfrm>
          <a:scene3d>
            <a:camera prst="isometricOffAxis2Top"/>
            <a:lightRig rig="threePt" dir="t"/>
          </a:scene3d>
        </p:grpSpPr>
        <p:sp>
          <p:nvSpPr>
            <p:cNvPr id="140" name="Flowchart: Connector 139"/>
            <p:cNvSpPr/>
            <p:nvPr/>
          </p:nvSpPr>
          <p:spPr>
            <a:xfrm>
              <a:off x="6526164" y="1720644"/>
              <a:ext cx="457200" cy="457200"/>
            </a:xfrm>
            <a:prstGeom prst="flowChartConnector">
              <a:avLst/>
            </a:prstGeom>
            <a:noFill/>
            <a:ln w="38100" cap="flat" cmpd="sng" algn="ctr">
              <a:solidFill>
                <a:srgbClr val="8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141" name="Flowchart: Connector 140"/>
            <p:cNvSpPr/>
            <p:nvPr/>
          </p:nvSpPr>
          <p:spPr>
            <a:xfrm>
              <a:off x="6420468" y="1612488"/>
              <a:ext cx="685800" cy="685800"/>
            </a:xfrm>
            <a:prstGeom prst="flowChartConnector">
              <a:avLst/>
            </a:prstGeom>
            <a:noFill/>
            <a:ln w="38100" cap="flat" cmpd="sng" algn="ctr">
              <a:solidFill>
                <a:srgbClr val="8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142" name="Flowchart: Connector 141"/>
            <p:cNvSpPr/>
            <p:nvPr/>
          </p:nvSpPr>
          <p:spPr>
            <a:xfrm>
              <a:off x="6296469" y="1482967"/>
              <a:ext cx="914400" cy="914400"/>
            </a:xfrm>
            <a:prstGeom prst="flowChartConnector">
              <a:avLst/>
            </a:prstGeom>
            <a:noFill/>
            <a:ln w="38100" cap="flat" cmpd="sng" algn="ctr">
              <a:solidFill>
                <a:srgbClr val="8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143" name="Flowchart: Connector 142"/>
            <p:cNvSpPr/>
            <p:nvPr/>
          </p:nvSpPr>
          <p:spPr>
            <a:xfrm>
              <a:off x="6172200" y="1371600"/>
              <a:ext cx="1143000" cy="1143000"/>
            </a:xfrm>
            <a:prstGeom prst="flowChartConnector">
              <a:avLst/>
            </a:prstGeom>
            <a:noFill/>
            <a:ln w="38100" cap="flat" cmpd="sng" algn="ctr">
              <a:solidFill>
                <a:srgbClr val="8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144" name="Flowchart: Connector 143"/>
            <p:cNvSpPr/>
            <p:nvPr/>
          </p:nvSpPr>
          <p:spPr>
            <a:xfrm>
              <a:off x="6644148" y="1843536"/>
              <a:ext cx="228600" cy="228600"/>
            </a:xfrm>
            <a:prstGeom prst="flowChartConnector">
              <a:avLst/>
            </a:prstGeom>
            <a:noFill/>
            <a:ln w="38100" cap="flat" cmpd="sng" algn="ctr">
              <a:solidFill>
                <a:srgbClr val="8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dirty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2205684" y="3437960"/>
            <a:ext cx="1060446" cy="338554"/>
            <a:chOff x="3776878" y="4241322"/>
            <a:chExt cx="944941" cy="871542"/>
          </a:xfrm>
        </p:grpSpPr>
        <p:sp>
          <p:nvSpPr>
            <p:cNvPr id="151" name="Rounded Rectangular Callout 150"/>
            <p:cNvSpPr/>
            <p:nvPr/>
          </p:nvSpPr>
          <p:spPr>
            <a:xfrm>
              <a:off x="3779929" y="4283842"/>
              <a:ext cx="831545" cy="803058"/>
            </a:xfrm>
            <a:prstGeom prst="wedgeRoundRectCallout">
              <a:avLst>
                <a:gd name="adj1" fmla="val -33297"/>
                <a:gd name="adj2" fmla="val -32194"/>
                <a:gd name="adj3" fmla="val 16667"/>
              </a:avLst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776878" y="4241322"/>
              <a:ext cx="944941" cy="8715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FF0000"/>
                  </a:solidFill>
                </a:defRPr>
              </a:lvl1pPr>
            </a:lstStyle>
            <a:p>
              <a:r>
                <a:rPr lang="en-US" sz="1600" dirty="0">
                  <a:solidFill>
                    <a:srgbClr val="FFFF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Plug key</a:t>
              </a:r>
            </a:p>
          </p:txBody>
        </p:sp>
      </p:grpSp>
      <p:cxnSp>
        <p:nvCxnSpPr>
          <p:cNvPr id="153" name="Straight Connector 152"/>
          <p:cNvCxnSpPr/>
          <p:nvPr/>
        </p:nvCxnSpPr>
        <p:spPr>
          <a:xfrm rot="5400000">
            <a:off x="1115077" y="1870845"/>
            <a:ext cx="755628" cy="0"/>
          </a:xfrm>
          <a:prstGeom prst="line">
            <a:avLst/>
          </a:prstGeom>
          <a:noFill/>
          <a:ln w="38100" cap="rnd" cmpd="sng" algn="ctr">
            <a:solidFill>
              <a:srgbClr val="FFFFCC"/>
            </a:solidFill>
            <a:prstDash val="solid"/>
          </a:ln>
          <a:effectLst/>
        </p:spPr>
      </p:cxnSp>
      <p:sp>
        <p:nvSpPr>
          <p:cNvPr id="154" name="Rectangle 153"/>
          <p:cNvSpPr>
            <a:spLocks noChangeArrowheads="1"/>
          </p:cNvSpPr>
          <p:nvPr/>
        </p:nvSpPr>
        <p:spPr bwMode="auto">
          <a:xfrm>
            <a:off x="1327927" y="1061729"/>
            <a:ext cx="3113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srgbClr val="FFFF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</a:t>
            </a:r>
          </a:p>
        </p:txBody>
      </p:sp>
      <p:cxnSp>
        <p:nvCxnSpPr>
          <p:cNvPr id="155" name="Straight Arrow Connector 154"/>
          <p:cNvCxnSpPr/>
          <p:nvPr/>
        </p:nvCxnSpPr>
        <p:spPr>
          <a:xfrm rot="16200000" flipV="1">
            <a:off x="1465421" y="1723875"/>
            <a:ext cx="45720" cy="1588"/>
          </a:xfrm>
          <a:prstGeom prst="straightConnector1">
            <a:avLst/>
          </a:prstGeom>
          <a:noFill/>
          <a:ln w="57150" cap="flat" cmpd="sng" algn="ctr">
            <a:solidFill>
              <a:srgbClr val="66FFFF"/>
            </a:solidFill>
            <a:prstDash val="solid"/>
            <a:tailEnd type="stealth" w="med" len="med"/>
          </a:ln>
          <a:effectLst/>
        </p:spPr>
      </p:cxnSp>
      <p:sp>
        <p:nvSpPr>
          <p:cNvPr id="158" name="TextBox 157"/>
          <p:cNvSpPr txBox="1"/>
          <p:nvPr/>
        </p:nvSpPr>
        <p:spPr>
          <a:xfrm>
            <a:off x="5713741" y="3829764"/>
            <a:ext cx="2896859" cy="783193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to find direction of magnetic field ?</a:t>
            </a:r>
          </a:p>
        </p:txBody>
      </p:sp>
      <p:pic>
        <p:nvPicPr>
          <p:cNvPr id="159" name="Picture 15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941" y="3181350"/>
            <a:ext cx="1709076" cy="1709076"/>
          </a:xfrm>
          <a:prstGeom prst="rect">
            <a:avLst/>
          </a:prstGeom>
        </p:spPr>
      </p:pic>
      <p:sp>
        <p:nvSpPr>
          <p:cNvPr id="190" name="Rectangle 189"/>
          <p:cNvSpPr/>
          <p:nvPr/>
        </p:nvSpPr>
        <p:spPr>
          <a:xfrm>
            <a:off x="1616704" y="301317"/>
            <a:ext cx="5910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haroni" panose="02010803020104030203" pitchFamily="2" charset="-79"/>
                <a:ea typeface="Arial Unicode MS" pitchFamily="34" charset="-128"/>
                <a:cs typeface="Aharoni" panose="02010803020104030203" pitchFamily="2" charset="-79"/>
              </a:rPr>
              <a:t>MAGNETIC FIELD FOR A STRAIGHT CONDUCTOR</a:t>
            </a:r>
          </a:p>
        </p:txBody>
      </p:sp>
    </p:spTree>
    <p:extLst>
      <p:ext uri="{BB962C8B-B14F-4D97-AF65-F5344CB8AC3E}">
        <p14:creationId xmlns:p14="http://schemas.microsoft.com/office/powerpoint/2010/main" val="37693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6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9" grpId="1"/>
      <p:bldP spid="36" grpId="0"/>
      <p:bldP spid="36" grpId="1"/>
      <p:bldP spid="154" grpId="0"/>
      <p:bldP spid="15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da4305a8c9d3be0e84673769e44c16159b4d27f"/>
</p:tagLst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  <a:effectLst/>
      </a:spPr>
      <a:bodyPr wrap="square">
        <a:spAutoFit/>
      </a:bodyPr>
      <a:lstStyle>
        <a:defPPr algn="ctr" eaLnBrk="1" hangingPunct="1">
          <a:spcBef>
            <a:spcPct val="50000"/>
          </a:spcBef>
          <a:defRPr kumimoji="1" dirty="0" smtClean="0">
            <a:solidFill>
              <a:srgbClr val="000099"/>
            </a:solidFill>
            <a:latin typeface="Bookman Old Style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14695</TotalTime>
  <Words>688</Words>
  <Application>Microsoft Office PowerPoint</Application>
  <PresentationFormat>On-screen Show (16:9)</PresentationFormat>
  <Paragraphs>187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Aharoni</vt:lpstr>
      <vt:lpstr>Arial</vt:lpstr>
      <vt:lpstr>Arial Black</vt:lpstr>
      <vt:lpstr>Bookman Old Style</vt:lpstr>
      <vt:lpstr>Calibri</vt:lpstr>
      <vt:lpstr>Copperplate Gothic Bold</vt:lpstr>
      <vt:lpstr>Gotham Black</vt:lpstr>
      <vt:lpstr>Tw Cen MT</vt:lpstr>
      <vt:lpstr>Wingdings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User</cp:lastModifiedBy>
  <cp:revision>1463</cp:revision>
  <dcterms:created xsi:type="dcterms:W3CDTF">2013-07-31T12:47:49Z</dcterms:created>
  <dcterms:modified xsi:type="dcterms:W3CDTF">2022-05-09T08:27:02Z</dcterms:modified>
</cp:coreProperties>
</file>